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Default Extension="jpeg" ContentType="image/jpeg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7" r:id="rId2"/>
    <p:sldId id="256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97" r:id="rId11"/>
    <p:sldId id="268" r:id="rId12"/>
    <p:sldId id="269" r:id="rId13"/>
    <p:sldId id="270" r:id="rId14"/>
    <p:sldId id="271" r:id="rId15"/>
    <p:sldId id="272" r:id="rId16"/>
    <p:sldId id="302" r:id="rId17"/>
    <p:sldId id="300" r:id="rId18"/>
    <p:sldId id="301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-8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2AFD9-BE80-474A-9942-6C773F542E2A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8DB99-E2CD-4D51-8150-429824E822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D8766C-C716-4FF0-92E5-6B206EBE566E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BA834-C997-4704-8226-10E0EAB44A75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EDD212-1C27-47EC-9055-FCE832C675E9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388FAF-7094-4B44-9A5F-B6AD731E180F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4546CB-C1FB-4CC4-B6F6-1B98E76410DB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7041DB-13F0-4FF3-901D-04E5375E5373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932259-813D-4C54-AEEC-82920B254B3F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EFD28C-7D3C-48E3-99A5-F0763E47D8CE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0E61AB-32DD-4805-999D-BB334F137B7E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57DEB3-295C-4789-B34C-2E4F0C259E8E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E80E1A-4CA9-4845-99AD-BEC529736C50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E80E1A-4CA9-4845-99AD-BEC529736C50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65C2B0-F914-483A-BD22-7BC2070F05B4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52B01B-7E42-4B78-9497-01A4031BC815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DDA9B4-5642-483D-9CDD-71BF9435974C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29E4EE-F412-4F95-B8FA-1C26FD825003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7903BE-3AD8-4514-85FB-258817432196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3618BD-9E47-4E17-91F5-E6A0E22CB6FD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8A2C92-1BFC-42F1-A7E5-E19962755B6B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12C58F-0F2A-446E-9E3A-176B10BC8588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995572-AD2C-4AE4-B68D-B7014A0113D1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8C940A-130E-4690-99BE-63F6D64D899C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C7A154-CEF1-43B8-8BF8-A4AA709A0BBE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BCC3C1-D889-4EF7-81BE-63B3E6258E12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CBE5F4-03C1-4148-B2EE-05F556E5DD55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18184E-202B-4208-BEE8-66A09A7C203E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27AB7C-EA30-4772-A75E-DEF79329BA8B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225D29-4A35-44D7-AAE9-AB3735EDBB40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8E9DE3-B55B-4FF1-B3D7-B5D528B5F197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537C87-EA18-417C-9A8C-818A09DE99C2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925DA6-107E-41C4-BCBD-499D465FA2C9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6DBF26-B393-4A77-A3AD-31276C7C784B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5FA20D-8561-47C0-8806-731A245179C3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E50F4D-FCE5-4893-8991-CD613435BAB2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21002-AF6E-4ADE-8E56-7BD129DC168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E3630-4B26-4E5E-8201-C98A3702B0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york.ac.uk/depts/maths/histstat/peopl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hanacademy.org/video/central-limit-theorem?playlist=Statistic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5.jpe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81000"/>
            <a:ext cx="405765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loud Callout 4"/>
          <p:cNvSpPr/>
          <p:nvPr/>
        </p:nvSpPr>
        <p:spPr>
          <a:xfrm>
            <a:off x="2971800" y="1143000"/>
            <a:ext cx="6019800" cy="2895600"/>
          </a:xfrm>
          <a:prstGeom prst="cloudCallout">
            <a:avLst>
              <a:gd name="adj1" fmla="val -32801"/>
              <a:gd name="adj2" fmla="val 54366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An “app” thought!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1000"/>
            <a:ext cx="2286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524000"/>
            <a:ext cx="2336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895600"/>
            <a:ext cx="2235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09600"/>
            <a:ext cx="8077200" cy="591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 flipV="1">
            <a:off x="1676400" y="1524000"/>
            <a:ext cx="7162800" cy="304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0" y="1828800"/>
            <a:ext cx="762000" cy="762000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0" y="2362200"/>
            <a:ext cx="838200" cy="838200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048000" y="2590800"/>
            <a:ext cx="990600" cy="990600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553200" y="1447800"/>
            <a:ext cx="762000" cy="762000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705600" y="2438400"/>
            <a:ext cx="1600200" cy="1600200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10200" y="2971800"/>
            <a:ext cx="838200" cy="838200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410200" y="2590800"/>
            <a:ext cx="304800" cy="304800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543800" y="1828800"/>
            <a:ext cx="152400" cy="152400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81000"/>
            <a:ext cx="405765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loud Callout 4"/>
          <p:cNvSpPr/>
          <p:nvPr/>
        </p:nvSpPr>
        <p:spPr>
          <a:xfrm>
            <a:off x="2971800" y="1143000"/>
            <a:ext cx="6019800" cy="2895600"/>
          </a:xfrm>
          <a:prstGeom prst="cloudCallout">
            <a:avLst>
              <a:gd name="adj1" fmla="val -32801"/>
              <a:gd name="adj2" fmla="val 54366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An “app” thought!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5867401" y="4648200"/>
            <a:ext cx="2362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VC question:  How much is this worth as a killer app?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gau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304800"/>
            <a:ext cx="3894138" cy="467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2362200" y="5410200"/>
            <a:ext cx="445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GAUSS, Carl Friedrich 1777-1855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600200" y="6096000"/>
            <a:ext cx="6397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http://www.york.ac.uk/depts/maths/histstat/people/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743200" y="4724400"/>
            <a:ext cx="4611688" cy="1851025"/>
            <a:chOff x="1296" y="3050"/>
            <a:chExt cx="2905" cy="1166"/>
          </a:xfrm>
        </p:grpSpPr>
        <p:sp>
          <p:nvSpPr>
            <p:cNvPr id="37894" name="Text Box 3"/>
            <p:cNvSpPr txBox="1">
              <a:spLocks noChangeArrowheads="1"/>
            </p:cNvSpPr>
            <p:nvPr/>
          </p:nvSpPr>
          <p:spPr bwMode="auto">
            <a:xfrm>
              <a:off x="1296" y="3120"/>
              <a:ext cx="2905" cy="1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1800"/>
            </a:p>
            <a:p>
              <a:r>
                <a:rPr lang="en-US" sz="1800"/>
                <a:t>f(X) = </a:t>
              </a:r>
            </a:p>
            <a:p>
              <a:endParaRPr lang="en-US" sz="1800"/>
            </a:p>
            <a:p>
              <a:endParaRPr lang="en-US" sz="1800"/>
            </a:p>
            <a:p>
              <a:endParaRPr lang="en-US" sz="1800"/>
            </a:p>
            <a:p>
              <a:r>
                <a:rPr lang="en-US" sz="1800"/>
                <a:t>Where</a:t>
              </a:r>
              <a:r>
                <a:rPr lang="en-US" sz="1800" i="1"/>
                <a:t> </a:t>
              </a:r>
              <a:r>
                <a:rPr lang="en-US" sz="1800" i="1">
                  <a:sym typeface="Symbol" pitchFamily="18" charset="2"/>
                </a:rPr>
                <a:t> = </a:t>
              </a:r>
              <a:r>
                <a:rPr lang="en-US" sz="1800">
                  <a:sym typeface="Symbol" pitchFamily="18" charset="2"/>
                </a:rPr>
                <a:t>3.1416 and</a:t>
              </a:r>
              <a:r>
                <a:rPr lang="en-US" sz="1800" i="1">
                  <a:sym typeface="Symbol" pitchFamily="18" charset="2"/>
                </a:rPr>
                <a:t> e = </a:t>
              </a:r>
              <a:r>
                <a:rPr lang="en-US" sz="1800">
                  <a:sym typeface="Symbol" pitchFamily="18" charset="2"/>
                </a:rPr>
                <a:t>2.7183</a:t>
              </a:r>
              <a:endParaRPr lang="en-US"/>
            </a:p>
          </p:txBody>
        </p:sp>
        <p:sp>
          <p:nvSpPr>
            <p:cNvPr id="37895" name="Text Box 4"/>
            <p:cNvSpPr txBox="1">
              <a:spLocks noChangeArrowheads="1"/>
            </p:cNvSpPr>
            <p:nvPr/>
          </p:nvSpPr>
          <p:spPr bwMode="auto">
            <a:xfrm>
              <a:off x="2102" y="3050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37896" name="Line 5"/>
            <p:cNvSpPr>
              <a:spLocks noChangeShapeType="1"/>
            </p:cNvSpPr>
            <p:nvPr/>
          </p:nvSpPr>
          <p:spPr bwMode="auto">
            <a:xfrm>
              <a:off x="1824" y="3408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897" name="Text Box 6"/>
            <p:cNvSpPr txBox="1">
              <a:spLocks noChangeArrowheads="1"/>
            </p:cNvSpPr>
            <p:nvPr/>
          </p:nvSpPr>
          <p:spPr bwMode="auto">
            <a:xfrm>
              <a:off x="1862" y="3526"/>
              <a:ext cx="52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ym typeface="Symbol" pitchFamily="18" charset="2"/>
                </a:rPr>
                <a:t>  2</a:t>
              </a:r>
              <a:endParaRPr lang="en-US"/>
            </a:p>
          </p:txBody>
        </p:sp>
        <p:sp>
          <p:nvSpPr>
            <p:cNvPr id="37898" name="Line 7"/>
            <p:cNvSpPr>
              <a:spLocks noChangeShapeType="1"/>
            </p:cNvSpPr>
            <p:nvPr/>
          </p:nvSpPr>
          <p:spPr bwMode="auto">
            <a:xfrm flipH="1">
              <a:off x="2064" y="3552"/>
              <a:ext cx="4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899" name="Line 8"/>
            <p:cNvSpPr>
              <a:spLocks noChangeShapeType="1"/>
            </p:cNvSpPr>
            <p:nvPr/>
          </p:nvSpPr>
          <p:spPr bwMode="auto">
            <a:xfrm>
              <a:off x="2016" y="3792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0" name="Line 9"/>
            <p:cNvSpPr>
              <a:spLocks noChangeShapeType="1"/>
            </p:cNvSpPr>
            <p:nvPr/>
          </p:nvSpPr>
          <p:spPr bwMode="auto">
            <a:xfrm>
              <a:off x="2112" y="355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1" name="Text Box 10"/>
            <p:cNvSpPr txBox="1">
              <a:spLocks noChangeArrowheads="1"/>
            </p:cNvSpPr>
            <p:nvPr/>
          </p:nvSpPr>
          <p:spPr bwMode="auto">
            <a:xfrm>
              <a:off x="2688" y="3216"/>
              <a:ext cx="94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e</a:t>
              </a:r>
              <a:r>
                <a:rPr lang="en-US" i="1" baseline="30000"/>
                <a:t>-(X - </a:t>
              </a:r>
              <a:r>
                <a:rPr lang="en-US" baseline="30000">
                  <a:sym typeface="Symbol" pitchFamily="18" charset="2"/>
                </a:rPr>
                <a:t>)  / 2 </a:t>
              </a:r>
              <a:r>
                <a:rPr lang="en-US">
                  <a:sym typeface="Symbol" pitchFamily="18" charset="2"/>
                </a:rPr>
                <a:t> </a:t>
              </a:r>
            </a:p>
          </p:txBody>
        </p:sp>
        <p:sp>
          <p:nvSpPr>
            <p:cNvPr id="37902" name="Text Box 11"/>
            <p:cNvSpPr txBox="1">
              <a:spLocks noChangeArrowheads="1"/>
            </p:cNvSpPr>
            <p:nvPr/>
          </p:nvSpPr>
          <p:spPr bwMode="auto">
            <a:xfrm>
              <a:off x="3168" y="3216"/>
              <a:ext cx="15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/>
                <a:t>2</a:t>
              </a:r>
              <a:endParaRPr lang="en-US" i="1"/>
            </a:p>
          </p:txBody>
        </p:sp>
        <p:sp>
          <p:nvSpPr>
            <p:cNvPr id="37903" name="Text Box 12"/>
            <p:cNvSpPr txBox="1">
              <a:spLocks noChangeArrowheads="1"/>
            </p:cNvSpPr>
            <p:nvPr/>
          </p:nvSpPr>
          <p:spPr bwMode="auto">
            <a:xfrm>
              <a:off x="3504" y="3216"/>
              <a:ext cx="15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/>
                <a:t>2</a:t>
              </a:r>
            </a:p>
          </p:txBody>
        </p:sp>
      </p:grpSp>
      <p:pic>
        <p:nvPicPr>
          <p:cNvPr id="37891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304800"/>
            <a:ext cx="6248400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Rectangle 14"/>
          <p:cNvSpPr>
            <a:spLocks noChangeArrowheads="1"/>
          </p:cNvSpPr>
          <p:nvPr/>
        </p:nvSpPr>
        <p:spPr bwMode="auto">
          <a:xfrm>
            <a:off x="2209800" y="4572000"/>
            <a:ext cx="4495800" cy="2133600"/>
          </a:xfrm>
          <a:prstGeom prst="rect">
            <a:avLst/>
          </a:prstGeom>
          <a:solidFill>
            <a:schemeClr val="accent1">
              <a:alpha val="1607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7893" name="Picture 15" descr="gau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2971800"/>
            <a:ext cx="1587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3717925" y="1260475"/>
            <a:ext cx="2662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Normal Distribution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1965325" y="2632075"/>
            <a:ext cx="6357938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Unimodal</a:t>
            </a:r>
          </a:p>
          <a:p>
            <a:r>
              <a:rPr lang="en-US"/>
              <a:t>Symmetrical</a:t>
            </a:r>
          </a:p>
          <a:p>
            <a:r>
              <a:rPr lang="en-US"/>
              <a:t>34.13% of area under curve is between µ and +1 </a:t>
            </a:r>
            <a:r>
              <a:rPr lang="en-US">
                <a:sym typeface="Symbol" pitchFamily="18" charset="2"/>
              </a:rPr>
              <a:t></a:t>
            </a:r>
            <a:endParaRPr lang="en-US"/>
          </a:p>
          <a:p>
            <a:r>
              <a:rPr lang="en-US"/>
              <a:t>34.13% of area under curve is between µ and -1 </a:t>
            </a:r>
            <a:r>
              <a:rPr lang="en-US">
                <a:sym typeface="Symbol" pitchFamily="18" charset="2"/>
              </a:rPr>
              <a:t></a:t>
            </a:r>
            <a:endParaRPr lang="en-US"/>
          </a:p>
          <a:p>
            <a:r>
              <a:rPr lang="en-US"/>
              <a:t>68.26% of area under curve is within 1 </a:t>
            </a:r>
            <a:r>
              <a:rPr lang="en-US">
                <a:sym typeface="Symbol" pitchFamily="18" charset="2"/>
              </a:rPr>
              <a:t> of </a:t>
            </a:r>
            <a:r>
              <a:rPr lang="en-US"/>
              <a:t>µ.</a:t>
            </a:r>
          </a:p>
          <a:p>
            <a:r>
              <a:rPr lang="en-US"/>
              <a:t>95.44% of area under curve is within 2 </a:t>
            </a:r>
            <a:r>
              <a:rPr lang="en-US">
                <a:sym typeface="Symbol" pitchFamily="18" charset="2"/>
              </a:rPr>
              <a:t> of </a:t>
            </a:r>
            <a:r>
              <a:rPr lang="en-US"/>
              <a:t>µ.</a:t>
            </a:r>
            <a:endParaRPr lang="en-US">
              <a:sym typeface="Symbol" pitchFamily="18" charset="2"/>
            </a:endParaRPr>
          </a:p>
          <a:p>
            <a:endParaRPr lang="en-US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685800"/>
            <a:ext cx="4292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489325" y="650875"/>
            <a:ext cx="2105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Some Problems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8186738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/>
              <a:t> If z = 1, what % of the normal curve lies above it?  Below it?</a:t>
            </a:r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r>
              <a:rPr lang="en-US"/>
              <a:t> If z = -1.7, what % of the normal curve lies below it?</a:t>
            </a:r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r>
              <a:rPr lang="en-US"/>
              <a:t> What % of the curve lies between z =  -.75 and z = .75?</a:t>
            </a:r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r>
              <a:rPr lang="en-US"/>
              <a:t> What is the z-score such that only 5% of the curve lies above it?</a:t>
            </a:r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r>
              <a:rPr lang="en-US"/>
              <a:t> In the SAT with µ=500 and </a:t>
            </a:r>
            <a:r>
              <a:rPr lang="en-US">
                <a:sym typeface="Symbol" pitchFamily="18" charset="2"/>
              </a:rPr>
              <a:t>=100, what % of the population</a:t>
            </a:r>
          </a:p>
          <a:p>
            <a:r>
              <a:rPr lang="en-US">
                <a:sym typeface="Symbol" pitchFamily="18" charset="2"/>
              </a:rPr>
              <a:t>    do you expect to score above 600?  Above 750?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743200"/>
            <a:ext cx="49847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8" name="Group 97"/>
          <p:cNvGrpSpPr/>
          <p:nvPr/>
        </p:nvGrpSpPr>
        <p:grpSpPr>
          <a:xfrm>
            <a:off x="1447800" y="0"/>
            <a:ext cx="5867400" cy="2819400"/>
            <a:chOff x="1447800" y="0"/>
            <a:chExt cx="5867400" cy="2819400"/>
          </a:xfrm>
        </p:grpSpPr>
        <p:grpSp>
          <p:nvGrpSpPr>
            <p:cNvPr id="41" name="Group 40"/>
            <p:cNvGrpSpPr/>
            <p:nvPr/>
          </p:nvGrpSpPr>
          <p:grpSpPr>
            <a:xfrm rot="21142943">
              <a:off x="1447800" y="152400"/>
              <a:ext cx="2514600" cy="2514600"/>
              <a:chOff x="1447800" y="152400"/>
              <a:chExt cx="2514600" cy="2514600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1447800" y="697468"/>
                <a:ext cx="344966" cy="678597"/>
                <a:chOff x="1447800" y="697468"/>
                <a:chExt cx="344966" cy="678597"/>
              </a:xfrm>
            </p:grpSpPr>
            <p:sp>
              <p:nvSpPr>
                <p:cNvPr id="7" name="Rectangle 6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1941034" y="152400"/>
                <a:ext cx="344966" cy="678597"/>
                <a:chOff x="1447800" y="697468"/>
                <a:chExt cx="344966" cy="678597"/>
              </a:xfrm>
            </p:grpSpPr>
            <p:sp>
              <p:nvSpPr>
                <p:cNvPr id="18" name="Rectangle 17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20" name="Group 19"/>
              <p:cNvGrpSpPr/>
              <p:nvPr/>
            </p:nvGrpSpPr>
            <p:grpSpPr>
              <a:xfrm>
                <a:off x="3312634" y="1002268"/>
                <a:ext cx="344966" cy="678597"/>
                <a:chOff x="1447800" y="697468"/>
                <a:chExt cx="344966" cy="678597"/>
              </a:xfrm>
            </p:grpSpPr>
            <p:sp>
              <p:nvSpPr>
                <p:cNvPr id="21" name="Rectangle 20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23" name="Group 22"/>
              <p:cNvGrpSpPr/>
              <p:nvPr/>
            </p:nvGrpSpPr>
            <p:grpSpPr>
              <a:xfrm>
                <a:off x="1905000" y="1154668"/>
                <a:ext cx="344966" cy="678597"/>
                <a:chOff x="1447800" y="697468"/>
                <a:chExt cx="344966" cy="678597"/>
              </a:xfrm>
            </p:grpSpPr>
            <p:sp>
              <p:nvSpPr>
                <p:cNvPr id="24" name="Rectangle 23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26" name="Group 25"/>
              <p:cNvGrpSpPr/>
              <p:nvPr/>
            </p:nvGrpSpPr>
            <p:grpSpPr>
              <a:xfrm>
                <a:off x="1600200" y="1988403"/>
                <a:ext cx="344966" cy="678597"/>
                <a:chOff x="1447800" y="697468"/>
                <a:chExt cx="344966" cy="678597"/>
              </a:xfrm>
            </p:grpSpPr>
            <p:sp>
              <p:nvSpPr>
                <p:cNvPr id="27" name="Rectangle 26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29" name="Group 28"/>
              <p:cNvGrpSpPr/>
              <p:nvPr/>
            </p:nvGrpSpPr>
            <p:grpSpPr>
              <a:xfrm>
                <a:off x="3084034" y="1459468"/>
                <a:ext cx="344966" cy="678597"/>
                <a:chOff x="1447800" y="697468"/>
                <a:chExt cx="344966" cy="678597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32" name="Group 31"/>
              <p:cNvGrpSpPr/>
              <p:nvPr/>
            </p:nvGrpSpPr>
            <p:grpSpPr>
              <a:xfrm>
                <a:off x="2362200" y="1611868"/>
                <a:ext cx="344966" cy="678597"/>
                <a:chOff x="1447800" y="697468"/>
                <a:chExt cx="344966" cy="678597"/>
              </a:xfrm>
            </p:grpSpPr>
            <p:sp>
              <p:nvSpPr>
                <p:cNvPr id="33" name="Rectangle 32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3617434" y="1764268"/>
                <a:ext cx="344966" cy="678597"/>
                <a:chOff x="1447800" y="697468"/>
                <a:chExt cx="344966" cy="678597"/>
              </a:xfrm>
            </p:grpSpPr>
            <p:sp>
              <p:nvSpPr>
                <p:cNvPr id="36" name="Rectangle 35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38" name="Group 37"/>
              <p:cNvGrpSpPr/>
              <p:nvPr/>
            </p:nvGrpSpPr>
            <p:grpSpPr>
              <a:xfrm>
                <a:off x="2667000" y="685800"/>
                <a:ext cx="344966" cy="678597"/>
                <a:chOff x="1447800" y="697468"/>
                <a:chExt cx="344966" cy="678597"/>
              </a:xfrm>
            </p:grpSpPr>
            <p:sp>
              <p:nvSpPr>
                <p:cNvPr id="39" name="Rectangle 38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</p:grpSp>
        <p:grpSp>
          <p:nvGrpSpPr>
            <p:cNvPr id="42" name="Group 41"/>
            <p:cNvGrpSpPr/>
            <p:nvPr/>
          </p:nvGrpSpPr>
          <p:grpSpPr>
            <a:xfrm rot="585198">
              <a:off x="4800600" y="304800"/>
              <a:ext cx="2514600" cy="2514600"/>
              <a:chOff x="1447800" y="152400"/>
              <a:chExt cx="2514600" cy="2514600"/>
            </a:xfrm>
          </p:grpSpPr>
          <p:grpSp>
            <p:nvGrpSpPr>
              <p:cNvPr id="43" name="Group 15"/>
              <p:cNvGrpSpPr/>
              <p:nvPr/>
            </p:nvGrpSpPr>
            <p:grpSpPr>
              <a:xfrm>
                <a:off x="1447800" y="697468"/>
                <a:ext cx="344966" cy="678597"/>
                <a:chOff x="1447800" y="697468"/>
                <a:chExt cx="344966" cy="678597"/>
              </a:xfrm>
            </p:grpSpPr>
            <p:sp>
              <p:nvSpPr>
                <p:cNvPr id="68" name="Rectangle 6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4" name="Group 16"/>
              <p:cNvGrpSpPr/>
              <p:nvPr/>
            </p:nvGrpSpPr>
            <p:grpSpPr>
              <a:xfrm>
                <a:off x="1941034" y="152400"/>
                <a:ext cx="344966" cy="678597"/>
                <a:chOff x="1447800" y="697468"/>
                <a:chExt cx="344966" cy="678597"/>
              </a:xfrm>
            </p:grpSpPr>
            <p:sp>
              <p:nvSpPr>
                <p:cNvPr id="66" name="Rectangle 65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5" name="Group 19"/>
              <p:cNvGrpSpPr/>
              <p:nvPr/>
            </p:nvGrpSpPr>
            <p:grpSpPr>
              <a:xfrm>
                <a:off x="3312634" y="1002268"/>
                <a:ext cx="344966" cy="678597"/>
                <a:chOff x="1447800" y="697468"/>
                <a:chExt cx="344966" cy="678597"/>
              </a:xfrm>
            </p:grpSpPr>
            <p:sp>
              <p:nvSpPr>
                <p:cNvPr id="64" name="Rectangle 63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6" name="Group 22"/>
              <p:cNvGrpSpPr/>
              <p:nvPr/>
            </p:nvGrpSpPr>
            <p:grpSpPr>
              <a:xfrm>
                <a:off x="1905000" y="1154668"/>
                <a:ext cx="344966" cy="678597"/>
                <a:chOff x="1447800" y="697468"/>
                <a:chExt cx="344966" cy="678597"/>
              </a:xfrm>
            </p:grpSpPr>
            <p:sp>
              <p:nvSpPr>
                <p:cNvPr id="62" name="Rectangle 61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7" name="Group 25"/>
              <p:cNvGrpSpPr/>
              <p:nvPr/>
            </p:nvGrpSpPr>
            <p:grpSpPr>
              <a:xfrm>
                <a:off x="1600200" y="1988403"/>
                <a:ext cx="344966" cy="678597"/>
                <a:chOff x="1447800" y="697468"/>
                <a:chExt cx="344966" cy="678597"/>
              </a:xfrm>
            </p:grpSpPr>
            <p:sp>
              <p:nvSpPr>
                <p:cNvPr id="60" name="Rectangle 59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8" name="Group 28"/>
              <p:cNvGrpSpPr/>
              <p:nvPr/>
            </p:nvGrpSpPr>
            <p:grpSpPr>
              <a:xfrm>
                <a:off x="3084034" y="1459468"/>
                <a:ext cx="344966" cy="678597"/>
                <a:chOff x="1447800" y="697468"/>
                <a:chExt cx="344966" cy="67859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9" name="Group 31"/>
              <p:cNvGrpSpPr/>
              <p:nvPr/>
            </p:nvGrpSpPr>
            <p:grpSpPr>
              <a:xfrm>
                <a:off x="2362200" y="1611868"/>
                <a:ext cx="344966" cy="678597"/>
                <a:chOff x="1447800" y="697468"/>
                <a:chExt cx="344966" cy="678597"/>
              </a:xfrm>
            </p:grpSpPr>
            <p:sp>
              <p:nvSpPr>
                <p:cNvPr id="56" name="Rectangle 55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50" name="Group 34"/>
              <p:cNvGrpSpPr/>
              <p:nvPr/>
            </p:nvGrpSpPr>
            <p:grpSpPr>
              <a:xfrm>
                <a:off x="3617434" y="1764268"/>
                <a:ext cx="344966" cy="678597"/>
                <a:chOff x="1447800" y="697468"/>
                <a:chExt cx="344966" cy="678597"/>
              </a:xfrm>
            </p:grpSpPr>
            <p:sp>
              <p:nvSpPr>
                <p:cNvPr id="54" name="Rectangle 53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51" name="Group 37"/>
              <p:cNvGrpSpPr/>
              <p:nvPr/>
            </p:nvGrpSpPr>
            <p:grpSpPr>
              <a:xfrm>
                <a:off x="2667000" y="685800"/>
                <a:ext cx="344966" cy="678597"/>
                <a:chOff x="1447800" y="697468"/>
                <a:chExt cx="344966" cy="678597"/>
              </a:xfrm>
            </p:grpSpPr>
            <p:sp>
              <p:nvSpPr>
                <p:cNvPr id="52" name="Rectangle 51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</p:grpSp>
        <p:grpSp>
          <p:nvGrpSpPr>
            <p:cNvPr id="70" name="Group 69"/>
            <p:cNvGrpSpPr/>
            <p:nvPr/>
          </p:nvGrpSpPr>
          <p:grpSpPr>
            <a:xfrm>
              <a:off x="3200400" y="0"/>
              <a:ext cx="2514600" cy="2514600"/>
              <a:chOff x="1447800" y="152400"/>
              <a:chExt cx="2514600" cy="2514600"/>
            </a:xfrm>
          </p:grpSpPr>
          <p:grpSp>
            <p:nvGrpSpPr>
              <p:cNvPr id="71" name="Group 15"/>
              <p:cNvGrpSpPr/>
              <p:nvPr/>
            </p:nvGrpSpPr>
            <p:grpSpPr>
              <a:xfrm>
                <a:off x="1447800" y="697468"/>
                <a:ext cx="344966" cy="678597"/>
                <a:chOff x="1447800" y="697468"/>
                <a:chExt cx="344966" cy="678597"/>
              </a:xfrm>
            </p:grpSpPr>
            <p:sp>
              <p:nvSpPr>
                <p:cNvPr id="96" name="Rectangle 6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97" name="TextBox 96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72" name="Group 16"/>
              <p:cNvGrpSpPr/>
              <p:nvPr/>
            </p:nvGrpSpPr>
            <p:grpSpPr>
              <a:xfrm>
                <a:off x="1941034" y="152400"/>
                <a:ext cx="344966" cy="678597"/>
                <a:chOff x="1447800" y="697468"/>
                <a:chExt cx="344966" cy="678597"/>
              </a:xfrm>
            </p:grpSpPr>
            <p:sp>
              <p:nvSpPr>
                <p:cNvPr id="94" name="Rectangle 93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73" name="Group 19"/>
              <p:cNvGrpSpPr/>
              <p:nvPr/>
            </p:nvGrpSpPr>
            <p:grpSpPr>
              <a:xfrm>
                <a:off x="3312634" y="1002268"/>
                <a:ext cx="344966" cy="678597"/>
                <a:chOff x="1447800" y="697468"/>
                <a:chExt cx="344966" cy="678597"/>
              </a:xfrm>
            </p:grpSpPr>
            <p:sp>
              <p:nvSpPr>
                <p:cNvPr id="92" name="Rectangle 91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93" name="TextBox 92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74" name="Group 22"/>
              <p:cNvGrpSpPr/>
              <p:nvPr/>
            </p:nvGrpSpPr>
            <p:grpSpPr>
              <a:xfrm>
                <a:off x="1905000" y="1154668"/>
                <a:ext cx="344966" cy="678597"/>
                <a:chOff x="1447800" y="697468"/>
                <a:chExt cx="344966" cy="678597"/>
              </a:xfrm>
            </p:grpSpPr>
            <p:sp>
              <p:nvSpPr>
                <p:cNvPr id="90" name="Rectangle 89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75" name="Group 25"/>
              <p:cNvGrpSpPr/>
              <p:nvPr/>
            </p:nvGrpSpPr>
            <p:grpSpPr>
              <a:xfrm>
                <a:off x="1600200" y="1988403"/>
                <a:ext cx="344966" cy="678597"/>
                <a:chOff x="1447800" y="697468"/>
                <a:chExt cx="344966" cy="678597"/>
              </a:xfrm>
            </p:grpSpPr>
            <p:sp>
              <p:nvSpPr>
                <p:cNvPr id="88" name="Rectangle 87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89" name="TextBox 88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76" name="Group 28"/>
              <p:cNvGrpSpPr/>
              <p:nvPr/>
            </p:nvGrpSpPr>
            <p:grpSpPr>
              <a:xfrm>
                <a:off x="3084034" y="1459468"/>
                <a:ext cx="344966" cy="678597"/>
                <a:chOff x="1447800" y="697468"/>
                <a:chExt cx="344966" cy="678597"/>
              </a:xfrm>
            </p:grpSpPr>
            <p:sp>
              <p:nvSpPr>
                <p:cNvPr id="86" name="Rectangle 85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77" name="Group 31"/>
              <p:cNvGrpSpPr/>
              <p:nvPr/>
            </p:nvGrpSpPr>
            <p:grpSpPr>
              <a:xfrm>
                <a:off x="2362200" y="1611868"/>
                <a:ext cx="344966" cy="678597"/>
                <a:chOff x="1447800" y="697468"/>
                <a:chExt cx="344966" cy="678597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78" name="Group 34"/>
              <p:cNvGrpSpPr/>
              <p:nvPr/>
            </p:nvGrpSpPr>
            <p:grpSpPr>
              <a:xfrm>
                <a:off x="3617434" y="1764268"/>
                <a:ext cx="344966" cy="678597"/>
                <a:chOff x="1447800" y="697468"/>
                <a:chExt cx="344966" cy="678597"/>
              </a:xfrm>
            </p:grpSpPr>
            <p:sp>
              <p:nvSpPr>
                <p:cNvPr id="82" name="Rectangle 81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79" name="Group 37"/>
              <p:cNvGrpSpPr/>
              <p:nvPr/>
            </p:nvGrpSpPr>
            <p:grpSpPr>
              <a:xfrm>
                <a:off x="2667000" y="685800"/>
                <a:ext cx="344966" cy="678597"/>
                <a:chOff x="1447800" y="697468"/>
                <a:chExt cx="344966" cy="678597"/>
              </a:xfrm>
            </p:grpSpPr>
            <p:sp>
              <p:nvSpPr>
                <p:cNvPr id="80" name="Rectangle 79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</p:grpSp>
      </p:grpSp>
      <p:grpSp>
        <p:nvGrpSpPr>
          <p:cNvPr id="99" name="Group 98"/>
          <p:cNvGrpSpPr/>
          <p:nvPr/>
        </p:nvGrpSpPr>
        <p:grpSpPr>
          <a:xfrm>
            <a:off x="5943600" y="-304800"/>
            <a:ext cx="2514600" cy="2514600"/>
            <a:chOff x="1447800" y="152400"/>
            <a:chExt cx="2514600" cy="2514600"/>
          </a:xfrm>
        </p:grpSpPr>
        <p:grpSp>
          <p:nvGrpSpPr>
            <p:cNvPr id="100" name="Group 15"/>
            <p:cNvGrpSpPr/>
            <p:nvPr/>
          </p:nvGrpSpPr>
          <p:grpSpPr>
            <a:xfrm>
              <a:off x="1447800" y="697468"/>
              <a:ext cx="344966" cy="678597"/>
              <a:chOff x="1447800" y="697468"/>
              <a:chExt cx="344966" cy="678597"/>
            </a:xfrm>
          </p:grpSpPr>
          <p:sp>
            <p:nvSpPr>
              <p:cNvPr id="125" name="Rectangle 6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101" name="Group 16"/>
            <p:cNvGrpSpPr/>
            <p:nvPr/>
          </p:nvGrpSpPr>
          <p:grpSpPr>
            <a:xfrm>
              <a:off x="1941034" y="152400"/>
              <a:ext cx="344966" cy="678597"/>
              <a:chOff x="1447800" y="697468"/>
              <a:chExt cx="344966" cy="678597"/>
            </a:xfrm>
          </p:grpSpPr>
          <p:sp>
            <p:nvSpPr>
              <p:cNvPr id="123" name="Rectangle 122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102" name="Group 19"/>
            <p:cNvGrpSpPr/>
            <p:nvPr/>
          </p:nvGrpSpPr>
          <p:grpSpPr>
            <a:xfrm>
              <a:off x="3312634" y="1002268"/>
              <a:ext cx="344966" cy="678597"/>
              <a:chOff x="1447800" y="697468"/>
              <a:chExt cx="344966" cy="678597"/>
            </a:xfrm>
          </p:grpSpPr>
          <p:sp>
            <p:nvSpPr>
              <p:cNvPr id="121" name="Rectangle 120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103" name="Group 22"/>
            <p:cNvGrpSpPr/>
            <p:nvPr/>
          </p:nvGrpSpPr>
          <p:grpSpPr>
            <a:xfrm>
              <a:off x="1905000" y="1154668"/>
              <a:ext cx="344966" cy="678597"/>
              <a:chOff x="1447800" y="697468"/>
              <a:chExt cx="344966" cy="678597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104" name="Group 25"/>
            <p:cNvGrpSpPr/>
            <p:nvPr/>
          </p:nvGrpSpPr>
          <p:grpSpPr>
            <a:xfrm>
              <a:off x="1600200" y="1988403"/>
              <a:ext cx="344966" cy="678597"/>
              <a:chOff x="1447800" y="697468"/>
              <a:chExt cx="344966" cy="678597"/>
            </a:xfrm>
          </p:grpSpPr>
          <p:sp>
            <p:nvSpPr>
              <p:cNvPr id="117" name="Rectangle 116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105" name="Group 28"/>
            <p:cNvGrpSpPr/>
            <p:nvPr/>
          </p:nvGrpSpPr>
          <p:grpSpPr>
            <a:xfrm>
              <a:off x="3084034" y="1459468"/>
              <a:ext cx="344966" cy="678597"/>
              <a:chOff x="1447800" y="697468"/>
              <a:chExt cx="344966" cy="678597"/>
            </a:xfrm>
          </p:grpSpPr>
          <p:sp>
            <p:nvSpPr>
              <p:cNvPr id="115" name="Rectangle 114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106" name="Group 31"/>
            <p:cNvGrpSpPr/>
            <p:nvPr/>
          </p:nvGrpSpPr>
          <p:grpSpPr>
            <a:xfrm>
              <a:off x="2362200" y="1611868"/>
              <a:ext cx="344966" cy="678597"/>
              <a:chOff x="1447800" y="697468"/>
              <a:chExt cx="344966" cy="678597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107" name="Group 34"/>
            <p:cNvGrpSpPr/>
            <p:nvPr/>
          </p:nvGrpSpPr>
          <p:grpSpPr>
            <a:xfrm>
              <a:off x="3617434" y="1764268"/>
              <a:ext cx="344966" cy="678597"/>
              <a:chOff x="1447800" y="697468"/>
              <a:chExt cx="344966" cy="678597"/>
            </a:xfrm>
          </p:grpSpPr>
          <p:sp>
            <p:nvSpPr>
              <p:cNvPr id="111" name="Rectangle 110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108" name="Group 37"/>
            <p:cNvGrpSpPr/>
            <p:nvPr/>
          </p:nvGrpSpPr>
          <p:grpSpPr>
            <a:xfrm>
              <a:off x="2667000" y="685800"/>
              <a:ext cx="344966" cy="678597"/>
              <a:chOff x="1447800" y="697468"/>
              <a:chExt cx="344966" cy="678597"/>
            </a:xfrm>
          </p:grpSpPr>
          <p:sp>
            <p:nvSpPr>
              <p:cNvPr id="109" name="Rectangle 108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</p:grpSp>
      <p:sp>
        <p:nvSpPr>
          <p:cNvPr id="127" name="TextBox 126"/>
          <p:cNvSpPr txBox="1"/>
          <p:nvPr/>
        </p:nvSpPr>
        <p:spPr>
          <a:xfrm>
            <a:off x="4300371" y="3581400"/>
            <a:ext cx="805029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rgbClr val="FF0000"/>
                </a:solidFill>
              </a:rPr>
              <a:t>μ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124200" y="838200"/>
          <a:ext cx="2771775" cy="2981325"/>
        </p:xfrm>
        <a:graphic>
          <a:graphicData uri="http://schemas.openxmlformats.org/presentationml/2006/ole">
            <p:oleObj spid="_x0000_s3074" name="Image" r:id="rId4" imgW="2771429" imgH="2980952" progId="">
              <p:embed/>
            </p:oleObj>
          </a:graphicData>
        </a:graphic>
      </p:graphicFrame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3657600" y="2057400"/>
            <a:ext cx="1503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Population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019800" y="4419600"/>
            <a:ext cx="1066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 err="1"/>
              <a:t>Sample</a:t>
            </a:r>
            <a:r>
              <a:rPr lang="en-US" sz="1600" baseline="-25000" dirty="0" err="1"/>
              <a:t>A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X</a:t>
            </a:r>
            <a:r>
              <a:rPr lang="en-US" baseline="-25000" dirty="0"/>
              <a:t>A</a:t>
            </a:r>
            <a:endParaRPr lang="en-US" dirty="0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5105400" y="3124200"/>
            <a:ext cx="1371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4175125" y="2708275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µ</a:t>
            </a:r>
            <a:endParaRPr lang="en-US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324600" y="46482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_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7086600" y="2438400"/>
            <a:ext cx="11430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 err="1"/>
              <a:t>Sample</a:t>
            </a:r>
            <a:r>
              <a:rPr lang="en-US" sz="1600" baseline="-25000" dirty="0" err="1"/>
              <a:t>B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X</a:t>
            </a:r>
            <a:r>
              <a:rPr lang="en-US" baseline="-25000" dirty="0"/>
              <a:t>B</a:t>
            </a: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2819400" y="4343400"/>
            <a:ext cx="11430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 err="1"/>
              <a:t>Sample</a:t>
            </a:r>
            <a:r>
              <a:rPr lang="en-US" sz="1600" baseline="-25000" dirty="0" err="1"/>
              <a:t>E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X</a:t>
            </a:r>
            <a:r>
              <a:rPr lang="en-US" baseline="-25000" dirty="0"/>
              <a:t>E</a:t>
            </a: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066800" y="1447800"/>
            <a:ext cx="11430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D</a:t>
            </a:r>
            <a:r>
              <a:rPr lang="en-US"/>
              <a:t> </a:t>
            </a:r>
          </a:p>
          <a:p>
            <a:pPr algn="ctr"/>
            <a:r>
              <a:rPr lang="en-US"/>
              <a:t>X</a:t>
            </a:r>
            <a:r>
              <a:rPr lang="en-US" baseline="-25000"/>
              <a:t>D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6172200" y="914400"/>
            <a:ext cx="12192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 err="1"/>
              <a:t>Sample</a:t>
            </a:r>
            <a:r>
              <a:rPr lang="en-US" sz="1600" baseline="-25000" dirty="0" err="1"/>
              <a:t>C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X</a:t>
            </a:r>
            <a:r>
              <a:rPr lang="en-US" baseline="-25000" dirty="0"/>
              <a:t>C</a:t>
            </a:r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7435850" y="26670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_</a:t>
            </a:r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6597650" y="1219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_</a:t>
            </a:r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1416050" y="17526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_</a:t>
            </a:r>
          </a:p>
        </p:txBody>
      </p:sp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3200400" y="4572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_</a:t>
            </a: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 flipH="1">
            <a:off x="3581400" y="3352800"/>
            <a:ext cx="381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auto">
          <a:xfrm flipH="1" flipV="1">
            <a:off x="2438400" y="2057400"/>
            <a:ext cx="1143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2" name="Line 18"/>
          <p:cNvSpPr>
            <a:spLocks noChangeShapeType="1"/>
          </p:cNvSpPr>
          <p:nvPr/>
        </p:nvSpPr>
        <p:spPr bwMode="auto">
          <a:xfrm flipV="1">
            <a:off x="5105400" y="16002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3" name="Line 19"/>
          <p:cNvSpPr>
            <a:spLocks noChangeShapeType="1"/>
          </p:cNvSpPr>
          <p:nvPr/>
        </p:nvSpPr>
        <p:spPr bwMode="auto">
          <a:xfrm>
            <a:off x="5181600" y="2590800"/>
            <a:ext cx="1752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746125" y="5908675"/>
            <a:ext cx="78946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 reality, the sample mean is just one of many possible sample</a:t>
            </a:r>
          </a:p>
          <a:p>
            <a:r>
              <a:rPr lang="en-US"/>
              <a:t>means drawn from the population, and is rarely equal to µ.</a:t>
            </a:r>
          </a:p>
        </p:txBody>
      </p:sp>
      <p:sp>
        <p:nvSpPr>
          <p:cNvPr id="1045" name="Text Box 21"/>
          <p:cNvSpPr txBox="1">
            <a:spLocks noChangeArrowheads="1"/>
          </p:cNvSpPr>
          <p:nvPr/>
        </p:nvSpPr>
        <p:spPr bwMode="auto">
          <a:xfrm>
            <a:off x="4632325" y="2701925"/>
            <a:ext cx="368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ym typeface="Symbol" pitchFamily="18" charset="2"/>
              </a:rPr>
              <a:t></a:t>
            </a:r>
          </a:p>
        </p:txBody>
      </p:sp>
      <p:sp>
        <p:nvSpPr>
          <p:cNvPr id="1046" name="Text Box 22"/>
          <p:cNvSpPr txBox="1">
            <a:spLocks noChangeArrowheads="1"/>
          </p:cNvSpPr>
          <p:nvPr/>
        </p:nvSpPr>
        <p:spPr bwMode="auto">
          <a:xfrm>
            <a:off x="6765925" y="4841875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a</a:t>
            </a:r>
            <a:endParaRPr lang="en-US"/>
          </a:p>
        </p:txBody>
      </p:sp>
      <p:sp>
        <p:nvSpPr>
          <p:cNvPr id="1047" name="Text Box 23"/>
          <p:cNvSpPr txBox="1">
            <a:spLocks noChangeArrowheads="1"/>
          </p:cNvSpPr>
          <p:nvPr/>
        </p:nvSpPr>
        <p:spPr bwMode="auto">
          <a:xfrm>
            <a:off x="7832725" y="286067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b</a:t>
            </a:r>
            <a:endParaRPr lang="en-US"/>
          </a:p>
        </p:txBody>
      </p:sp>
      <p:sp>
        <p:nvSpPr>
          <p:cNvPr id="1048" name="Text Box 24"/>
          <p:cNvSpPr txBox="1">
            <a:spLocks noChangeArrowheads="1"/>
          </p:cNvSpPr>
          <p:nvPr/>
        </p:nvSpPr>
        <p:spPr bwMode="auto">
          <a:xfrm>
            <a:off x="7070725" y="1412875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c</a:t>
            </a:r>
            <a:endParaRPr lang="en-US"/>
          </a:p>
        </p:txBody>
      </p:sp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1812925" y="194627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d</a:t>
            </a:r>
            <a:endParaRPr lang="en-US"/>
          </a:p>
        </p:txBody>
      </p:sp>
      <p:sp>
        <p:nvSpPr>
          <p:cNvPr id="1050" name="Text Box 26"/>
          <p:cNvSpPr txBox="1">
            <a:spLocks noChangeArrowheads="1"/>
          </p:cNvSpPr>
          <p:nvPr/>
        </p:nvSpPr>
        <p:spPr bwMode="auto">
          <a:xfrm>
            <a:off x="3641725" y="4841875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e</a:t>
            </a:r>
            <a:endParaRPr lang="en-US"/>
          </a:p>
        </p:txBody>
      </p:sp>
      <p:sp>
        <p:nvSpPr>
          <p:cNvPr id="1051" name="Text Box 27"/>
          <p:cNvSpPr txBox="1">
            <a:spLocks noChangeArrowheads="1"/>
          </p:cNvSpPr>
          <p:nvPr/>
        </p:nvSpPr>
        <p:spPr bwMode="auto">
          <a:xfrm>
            <a:off x="1736725" y="22510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</a:p>
        </p:txBody>
      </p:sp>
      <p:sp>
        <p:nvSpPr>
          <p:cNvPr id="1052" name="Text Box 28"/>
          <p:cNvSpPr txBox="1">
            <a:spLocks noChangeArrowheads="1"/>
          </p:cNvSpPr>
          <p:nvPr/>
        </p:nvSpPr>
        <p:spPr bwMode="auto">
          <a:xfrm>
            <a:off x="6994525" y="16414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</a:p>
        </p:txBody>
      </p:sp>
      <p:sp>
        <p:nvSpPr>
          <p:cNvPr id="1053" name="Text Box 29"/>
          <p:cNvSpPr txBox="1">
            <a:spLocks noChangeArrowheads="1"/>
          </p:cNvSpPr>
          <p:nvPr/>
        </p:nvSpPr>
        <p:spPr bwMode="auto">
          <a:xfrm>
            <a:off x="7146925" y="30130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  <a:endParaRPr lang="en-US"/>
          </a:p>
        </p:txBody>
      </p:sp>
      <p:sp>
        <p:nvSpPr>
          <p:cNvPr id="1054" name="Text Box 30"/>
          <p:cNvSpPr txBox="1">
            <a:spLocks noChangeArrowheads="1"/>
          </p:cNvSpPr>
          <p:nvPr/>
        </p:nvSpPr>
        <p:spPr bwMode="auto">
          <a:xfrm>
            <a:off x="3581400" y="51054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</a:p>
        </p:txBody>
      </p:sp>
      <p:sp>
        <p:nvSpPr>
          <p:cNvPr id="1055" name="Text Box 31"/>
          <p:cNvSpPr txBox="1">
            <a:spLocks noChangeArrowheads="1"/>
          </p:cNvSpPr>
          <p:nvPr/>
        </p:nvSpPr>
        <p:spPr bwMode="auto">
          <a:xfrm>
            <a:off x="6705600" y="51054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124200" y="914400"/>
          <a:ext cx="2771775" cy="2981325"/>
        </p:xfrm>
        <a:graphic>
          <a:graphicData uri="http://schemas.openxmlformats.org/presentationml/2006/ole">
            <p:oleObj spid="_x0000_s4098" name="Image" r:id="rId4" imgW="2771429" imgH="2980952" progId="">
              <p:embed/>
            </p:oleObj>
          </a:graphicData>
        </a:graphic>
      </p:graphicFrame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3657600" y="2057400"/>
            <a:ext cx="1503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Population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019800" y="4419600"/>
            <a:ext cx="1066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A</a:t>
            </a:r>
            <a:r>
              <a:rPr lang="en-US"/>
              <a:t> </a:t>
            </a:r>
          </a:p>
          <a:p>
            <a:pPr algn="ctr"/>
            <a:r>
              <a:rPr lang="en-US"/>
              <a:t>X</a:t>
            </a:r>
            <a:r>
              <a:rPr lang="en-US" baseline="-25000"/>
              <a:t>A</a:t>
            </a:r>
            <a:endParaRPr lang="en-US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5105400" y="3124200"/>
            <a:ext cx="1371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4175125" y="2708275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µ</a:t>
            </a:r>
            <a:endParaRPr lang="en-US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6324600" y="45720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_</a:t>
            </a: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7086600" y="2438400"/>
            <a:ext cx="11430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B</a:t>
            </a:r>
            <a:r>
              <a:rPr lang="en-US"/>
              <a:t> </a:t>
            </a:r>
          </a:p>
          <a:p>
            <a:pPr algn="ctr"/>
            <a:r>
              <a:rPr lang="en-US"/>
              <a:t>X</a:t>
            </a:r>
            <a:r>
              <a:rPr lang="en-US" baseline="-25000"/>
              <a:t>B</a:t>
            </a: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2819400" y="4343400"/>
            <a:ext cx="11430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E</a:t>
            </a:r>
            <a:r>
              <a:rPr lang="en-US"/>
              <a:t> </a:t>
            </a:r>
          </a:p>
          <a:p>
            <a:pPr algn="ctr"/>
            <a:r>
              <a:rPr lang="en-US"/>
              <a:t>X</a:t>
            </a:r>
            <a:r>
              <a:rPr lang="en-US" baseline="-25000"/>
              <a:t>E</a:t>
            </a: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1066800" y="1447800"/>
            <a:ext cx="11430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D</a:t>
            </a:r>
            <a:r>
              <a:rPr lang="en-US"/>
              <a:t> </a:t>
            </a:r>
          </a:p>
          <a:p>
            <a:pPr algn="ctr"/>
            <a:r>
              <a:rPr lang="en-US"/>
              <a:t>X</a:t>
            </a:r>
            <a:r>
              <a:rPr lang="en-US" baseline="-25000"/>
              <a:t>D</a:t>
            </a: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6172200" y="914400"/>
            <a:ext cx="12192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C</a:t>
            </a:r>
            <a:r>
              <a:rPr lang="en-US"/>
              <a:t> </a:t>
            </a:r>
          </a:p>
          <a:p>
            <a:pPr algn="ctr"/>
            <a:r>
              <a:rPr lang="en-US"/>
              <a:t>X</a:t>
            </a:r>
            <a:r>
              <a:rPr lang="en-US" baseline="-25000"/>
              <a:t>C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7391400" y="25908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_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6537325" y="11080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_</a:t>
            </a: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1371600" y="16764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_</a:t>
            </a: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3124200" y="44958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_</a:t>
            </a:r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 flipH="1">
            <a:off x="3581400" y="3352800"/>
            <a:ext cx="381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5" name="Line 17"/>
          <p:cNvSpPr>
            <a:spLocks noChangeShapeType="1"/>
          </p:cNvSpPr>
          <p:nvPr/>
        </p:nvSpPr>
        <p:spPr bwMode="auto">
          <a:xfrm flipH="1" flipV="1">
            <a:off x="2438400" y="2057400"/>
            <a:ext cx="1143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6" name="Line 18"/>
          <p:cNvSpPr>
            <a:spLocks noChangeShapeType="1"/>
          </p:cNvSpPr>
          <p:nvPr/>
        </p:nvSpPr>
        <p:spPr bwMode="auto">
          <a:xfrm flipV="1">
            <a:off x="5105400" y="16002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7" name="Line 19"/>
          <p:cNvSpPr>
            <a:spLocks noChangeShapeType="1"/>
          </p:cNvSpPr>
          <p:nvPr/>
        </p:nvSpPr>
        <p:spPr bwMode="auto">
          <a:xfrm>
            <a:off x="5181600" y="2590800"/>
            <a:ext cx="1752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746125" y="5908675"/>
            <a:ext cx="619842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In reality, the sample </a:t>
            </a:r>
            <a:r>
              <a:rPr lang="en-US" dirty="0" err="1" smtClean="0"/>
              <a:t>sd</a:t>
            </a:r>
            <a:r>
              <a:rPr lang="en-US" dirty="0" smtClean="0"/>
              <a:t> is also just </a:t>
            </a:r>
            <a:r>
              <a:rPr lang="en-US" dirty="0"/>
              <a:t>one of many </a:t>
            </a:r>
            <a:r>
              <a:rPr lang="en-US" dirty="0" smtClean="0"/>
              <a:t>possible sample</a:t>
            </a:r>
            <a:endParaRPr lang="en-US" dirty="0"/>
          </a:p>
          <a:p>
            <a:r>
              <a:rPr lang="en-US" dirty="0" err="1"/>
              <a:t>s</a:t>
            </a:r>
            <a:r>
              <a:rPr lang="en-US" dirty="0" err="1" smtClean="0"/>
              <a:t>d’s</a:t>
            </a:r>
            <a:r>
              <a:rPr lang="en-US" dirty="0" smtClean="0"/>
              <a:t> drawn </a:t>
            </a:r>
            <a:r>
              <a:rPr lang="en-US" dirty="0"/>
              <a:t>from the population, and is rarely equal </a:t>
            </a:r>
            <a:r>
              <a:rPr lang="en-US" dirty="0" smtClean="0"/>
              <a:t>to </a:t>
            </a:r>
            <a:r>
              <a:rPr lang="en-US" b="1" dirty="0"/>
              <a:t>σ</a:t>
            </a:r>
          </a:p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4632325" y="2701925"/>
            <a:ext cx="368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ym typeface="Symbol" pitchFamily="18" charset="2"/>
              </a:rPr>
              <a:t></a:t>
            </a:r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6765925" y="4841875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a</a:t>
            </a:r>
            <a:endParaRPr lang="en-US"/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7832725" y="286067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b</a:t>
            </a:r>
            <a:endParaRPr lang="en-US"/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7070725" y="1412875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c</a:t>
            </a:r>
            <a:endParaRPr lang="en-US"/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1812925" y="194627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d</a:t>
            </a:r>
            <a:endParaRPr lang="en-US"/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3641725" y="4841875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e</a:t>
            </a:r>
            <a:endParaRPr lang="en-US"/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1736725" y="22510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</a:p>
        </p:txBody>
      </p:sp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6994525" y="16414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</a:p>
        </p:txBody>
      </p: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7146925" y="30130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  <a:endParaRPr lang="en-US"/>
          </a:p>
        </p:txBody>
      </p:sp>
      <p:sp>
        <p:nvSpPr>
          <p:cNvPr id="2078" name="Text Box 30"/>
          <p:cNvSpPr txBox="1">
            <a:spLocks noChangeArrowheads="1"/>
          </p:cNvSpPr>
          <p:nvPr/>
        </p:nvSpPr>
        <p:spPr bwMode="auto">
          <a:xfrm>
            <a:off x="3581400" y="51054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</a:p>
        </p:txBody>
      </p:sp>
      <p:sp>
        <p:nvSpPr>
          <p:cNvPr id="2079" name="Text Box 31"/>
          <p:cNvSpPr txBox="1">
            <a:spLocks noChangeArrowheads="1"/>
          </p:cNvSpPr>
          <p:nvPr/>
        </p:nvSpPr>
        <p:spPr bwMode="auto">
          <a:xfrm>
            <a:off x="6705600" y="51054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</a:p>
        </p:txBody>
      </p:sp>
      <p:sp>
        <p:nvSpPr>
          <p:cNvPr id="2080" name="Oval 34"/>
          <p:cNvSpPr>
            <a:spLocks noChangeArrowheads="1"/>
          </p:cNvSpPr>
          <p:nvPr/>
        </p:nvSpPr>
        <p:spPr bwMode="auto">
          <a:xfrm>
            <a:off x="4572000" y="2743200"/>
            <a:ext cx="457200" cy="457200"/>
          </a:xfrm>
          <a:prstGeom prst="ellipse">
            <a:avLst/>
          </a:prstGeom>
          <a:solidFill>
            <a:schemeClr val="accent1">
              <a:alpha val="9019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81" name="Oval 35"/>
          <p:cNvSpPr>
            <a:spLocks noChangeArrowheads="1"/>
          </p:cNvSpPr>
          <p:nvPr/>
        </p:nvSpPr>
        <p:spPr bwMode="auto">
          <a:xfrm>
            <a:off x="1828800" y="1981200"/>
            <a:ext cx="457200" cy="457200"/>
          </a:xfrm>
          <a:prstGeom prst="ellipse">
            <a:avLst/>
          </a:prstGeom>
          <a:solidFill>
            <a:schemeClr val="accent1">
              <a:alpha val="9019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82" name="Right Arrow 36"/>
          <p:cNvSpPr>
            <a:spLocks noChangeArrowheads="1"/>
          </p:cNvSpPr>
          <p:nvPr/>
        </p:nvSpPr>
        <p:spPr bwMode="auto">
          <a:xfrm rot="-4357410">
            <a:off x="539750" y="3355975"/>
            <a:ext cx="2133600" cy="304800"/>
          </a:xfrm>
          <a:prstGeom prst="rightArrow">
            <a:avLst>
              <a:gd name="adj1" fmla="val 50000"/>
              <a:gd name="adj2" fmla="val 50005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83" name="Right Arrow 37"/>
          <p:cNvSpPr>
            <a:spLocks noChangeArrowheads="1"/>
          </p:cNvSpPr>
          <p:nvPr/>
        </p:nvSpPr>
        <p:spPr bwMode="auto">
          <a:xfrm rot="-1643778">
            <a:off x="2541588" y="3444875"/>
            <a:ext cx="2133600" cy="304800"/>
          </a:xfrm>
          <a:prstGeom prst="rightArrow">
            <a:avLst>
              <a:gd name="adj1" fmla="val 50000"/>
              <a:gd name="adj2" fmla="val 50005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62000" y="2438400"/>
            <a:ext cx="2847975" cy="1773238"/>
            <a:chOff x="1614" y="1687"/>
            <a:chExt cx="1794" cy="1117"/>
          </a:xfrm>
        </p:grpSpPr>
        <p:sp>
          <p:nvSpPr>
            <p:cNvPr id="11274" name="Text Box 2"/>
            <p:cNvSpPr txBox="1">
              <a:spLocks noChangeArrowheads="1"/>
            </p:cNvSpPr>
            <p:nvPr/>
          </p:nvSpPr>
          <p:spPr bwMode="auto">
            <a:xfrm>
              <a:off x="2546" y="1687"/>
              <a:ext cx="508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4400">
                  <a:sym typeface="Symbol" pitchFamily="18" charset="2"/>
                </a:rPr>
                <a:t>SS</a:t>
              </a:r>
            </a:p>
          </p:txBody>
        </p:sp>
        <p:sp>
          <p:nvSpPr>
            <p:cNvPr id="11275" name="Line 3"/>
            <p:cNvSpPr>
              <a:spLocks noChangeShapeType="1"/>
            </p:cNvSpPr>
            <p:nvPr/>
          </p:nvSpPr>
          <p:spPr bwMode="auto">
            <a:xfrm>
              <a:off x="2256" y="2304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6" name="Text Box 4"/>
            <p:cNvSpPr txBox="1">
              <a:spLocks noChangeArrowheads="1"/>
            </p:cNvSpPr>
            <p:nvPr/>
          </p:nvSpPr>
          <p:spPr bwMode="auto">
            <a:xfrm>
              <a:off x="2352" y="2400"/>
              <a:ext cx="8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(</a:t>
              </a:r>
              <a:r>
                <a:rPr lang="en-US" sz="3600" i="1"/>
                <a:t>N - </a:t>
              </a:r>
              <a:r>
                <a:rPr lang="en-US" sz="3600"/>
                <a:t>1)</a:t>
              </a:r>
              <a:endParaRPr lang="en-US"/>
            </a:p>
          </p:txBody>
        </p:sp>
        <p:sp>
          <p:nvSpPr>
            <p:cNvPr id="11277" name="Text Box 5"/>
            <p:cNvSpPr txBox="1">
              <a:spLocks noChangeArrowheads="1"/>
            </p:cNvSpPr>
            <p:nvPr/>
          </p:nvSpPr>
          <p:spPr bwMode="auto">
            <a:xfrm>
              <a:off x="1614" y="2044"/>
              <a:ext cx="32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>
                  <a:solidFill>
                    <a:srgbClr val="FF0000"/>
                  </a:solidFill>
                  <a:sym typeface="Symbol" pitchFamily="18" charset="2"/>
                </a:rPr>
                <a:t>s</a:t>
              </a:r>
              <a:r>
                <a:rPr lang="en-US" sz="3600" b="1" baseline="30000">
                  <a:solidFill>
                    <a:srgbClr val="FF0000"/>
                  </a:solidFill>
                  <a:sym typeface="Symbol" pitchFamily="18" charset="2"/>
                </a:rPr>
                <a:t>2</a:t>
              </a:r>
              <a:endParaRPr lang="en-US" b="1" baseline="30000">
                <a:sym typeface="Symbol" pitchFamily="18" charset="2"/>
              </a:endParaRPr>
            </a:p>
          </p:txBody>
        </p:sp>
        <p:sp>
          <p:nvSpPr>
            <p:cNvPr id="11278" name="Text Box 6"/>
            <p:cNvSpPr txBox="1">
              <a:spLocks noChangeArrowheads="1"/>
            </p:cNvSpPr>
            <p:nvPr/>
          </p:nvSpPr>
          <p:spPr bwMode="auto">
            <a:xfrm>
              <a:off x="1952" y="2138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=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181600" y="2514600"/>
            <a:ext cx="2897188" cy="1665288"/>
            <a:chOff x="1583" y="1687"/>
            <a:chExt cx="1825" cy="1049"/>
          </a:xfrm>
        </p:grpSpPr>
        <p:sp>
          <p:nvSpPr>
            <p:cNvPr id="11269" name="Text Box 9"/>
            <p:cNvSpPr txBox="1">
              <a:spLocks noChangeArrowheads="1"/>
            </p:cNvSpPr>
            <p:nvPr/>
          </p:nvSpPr>
          <p:spPr bwMode="auto">
            <a:xfrm>
              <a:off x="2546" y="1687"/>
              <a:ext cx="508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4400">
                  <a:sym typeface="Symbol" pitchFamily="18" charset="2"/>
                </a:rPr>
                <a:t>SS</a:t>
              </a:r>
            </a:p>
          </p:txBody>
        </p:sp>
        <p:sp>
          <p:nvSpPr>
            <p:cNvPr id="11270" name="Line 10"/>
            <p:cNvSpPr>
              <a:spLocks noChangeShapeType="1"/>
            </p:cNvSpPr>
            <p:nvPr/>
          </p:nvSpPr>
          <p:spPr bwMode="auto">
            <a:xfrm>
              <a:off x="2256" y="2304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1" name="Text Box 11"/>
            <p:cNvSpPr txBox="1">
              <a:spLocks noChangeArrowheads="1"/>
            </p:cNvSpPr>
            <p:nvPr/>
          </p:nvSpPr>
          <p:spPr bwMode="auto">
            <a:xfrm>
              <a:off x="2630" y="2332"/>
              <a:ext cx="30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 i="1"/>
                <a:t>N</a:t>
              </a:r>
              <a:endParaRPr lang="en-US" i="1"/>
            </a:p>
          </p:txBody>
        </p:sp>
        <p:sp>
          <p:nvSpPr>
            <p:cNvPr id="11272" name="Text Box 12"/>
            <p:cNvSpPr txBox="1">
              <a:spLocks noChangeArrowheads="1"/>
            </p:cNvSpPr>
            <p:nvPr/>
          </p:nvSpPr>
          <p:spPr bwMode="auto">
            <a:xfrm>
              <a:off x="1583" y="2039"/>
              <a:ext cx="38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>
                  <a:sym typeface="Symbol" pitchFamily="18" charset="2"/>
                </a:rPr>
                <a:t></a:t>
              </a:r>
              <a:r>
                <a:rPr lang="en-US" sz="3600" b="1" baseline="30000">
                  <a:sym typeface="Symbol" pitchFamily="18" charset="2"/>
                </a:rPr>
                <a:t>2</a:t>
              </a:r>
              <a:endParaRPr lang="en-US" b="1" baseline="30000">
                <a:sym typeface="Symbol" pitchFamily="18" charset="2"/>
              </a:endParaRPr>
            </a:p>
          </p:txBody>
        </p:sp>
        <p:sp>
          <p:nvSpPr>
            <p:cNvPr id="11273" name="Text Box 13"/>
            <p:cNvSpPr txBox="1">
              <a:spLocks noChangeArrowheads="1"/>
            </p:cNvSpPr>
            <p:nvPr/>
          </p:nvSpPr>
          <p:spPr bwMode="auto">
            <a:xfrm>
              <a:off x="1952" y="2138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=</a:t>
              </a:r>
            </a:p>
          </p:txBody>
        </p:sp>
      </p:grpSp>
      <p:sp>
        <p:nvSpPr>
          <p:cNvPr id="11268" name="Text Box 14"/>
          <p:cNvSpPr txBox="1">
            <a:spLocks noChangeArrowheads="1"/>
          </p:cNvSpPr>
          <p:nvPr/>
        </p:nvSpPr>
        <p:spPr bwMode="auto">
          <a:xfrm>
            <a:off x="2514600" y="762000"/>
            <a:ext cx="4813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What’s the difference?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62000" y="2438400"/>
            <a:ext cx="2847975" cy="1773238"/>
            <a:chOff x="1614" y="1687"/>
            <a:chExt cx="1794" cy="1117"/>
          </a:xfrm>
        </p:grpSpPr>
        <p:sp>
          <p:nvSpPr>
            <p:cNvPr id="12301" name="Text Box 3"/>
            <p:cNvSpPr txBox="1">
              <a:spLocks noChangeArrowheads="1"/>
            </p:cNvSpPr>
            <p:nvPr/>
          </p:nvSpPr>
          <p:spPr bwMode="auto">
            <a:xfrm>
              <a:off x="2546" y="1687"/>
              <a:ext cx="508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4400">
                  <a:sym typeface="Symbol" pitchFamily="18" charset="2"/>
                </a:rPr>
                <a:t>SS</a:t>
              </a:r>
            </a:p>
          </p:txBody>
        </p:sp>
        <p:sp>
          <p:nvSpPr>
            <p:cNvPr id="12302" name="Line 4"/>
            <p:cNvSpPr>
              <a:spLocks noChangeShapeType="1"/>
            </p:cNvSpPr>
            <p:nvPr/>
          </p:nvSpPr>
          <p:spPr bwMode="auto">
            <a:xfrm>
              <a:off x="2256" y="2304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3" name="Text Box 5"/>
            <p:cNvSpPr txBox="1">
              <a:spLocks noChangeArrowheads="1"/>
            </p:cNvSpPr>
            <p:nvPr/>
          </p:nvSpPr>
          <p:spPr bwMode="auto">
            <a:xfrm>
              <a:off x="2352" y="2400"/>
              <a:ext cx="8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(</a:t>
              </a:r>
              <a:r>
                <a:rPr lang="en-US" sz="3600" i="1"/>
                <a:t>N - </a:t>
              </a:r>
              <a:r>
                <a:rPr lang="en-US" sz="3600"/>
                <a:t>1)</a:t>
              </a:r>
              <a:endParaRPr lang="en-US"/>
            </a:p>
          </p:txBody>
        </p:sp>
        <p:sp>
          <p:nvSpPr>
            <p:cNvPr id="12304" name="Text Box 6"/>
            <p:cNvSpPr txBox="1">
              <a:spLocks noChangeArrowheads="1"/>
            </p:cNvSpPr>
            <p:nvPr/>
          </p:nvSpPr>
          <p:spPr bwMode="auto">
            <a:xfrm>
              <a:off x="1614" y="2044"/>
              <a:ext cx="32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>
                  <a:solidFill>
                    <a:srgbClr val="FF0000"/>
                  </a:solidFill>
                  <a:sym typeface="Symbol" pitchFamily="18" charset="2"/>
                </a:rPr>
                <a:t>s</a:t>
              </a:r>
              <a:r>
                <a:rPr lang="en-US" sz="3600" b="1" baseline="30000">
                  <a:solidFill>
                    <a:srgbClr val="FF0000"/>
                  </a:solidFill>
                  <a:sym typeface="Symbol" pitchFamily="18" charset="2"/>
                </a:rPr>
                <a:t>2</a:t>
              </a:r>
              <a:endParaRPr lang="en-US" b="1" baseline="30000">
                <a:sym typeface="Symbol" pitchFamily="18" charset="2"/>
              </a:endParaRPr>
            </a:p>
          </p:txBody>
        </p:sp>
        <p:sp>
          <p:nvSpPr>
            <p:cNvPr id="12305" name="Text Box 7"/>
            <p:cNvSpPr txBox="1">
              <a:spLocks noChangeArrowheads="1"/>
            </p:cNvSpPr>
            <p:nvPr/>
          </p:nvSpPr>
          <p:spPr bwMode="auto">
            <a:xfrm>
              <a:off x="1952" y="2138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=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181600" y="2514600"/>
            <a:ext cx="2897188" cy="1665288"/>
            <a:chOff x="1583" y="1687"/>
            <a:chExt cx="1825" cy="1049"/>
          </a:xfrm>
        </p:grpSpPr>
        <p:sp>
          <p:nvSpPr>
            <p:cNvPr id="12296" name="Text Box 9"/>
            <p:cNvSpPr txBox="1">
              <a:spLocks noChangeArrowheads="1"/>
            </p:cNvSpPr>
            <p:nvPr/>
          </p:nvSpPr>
          <p:spPr bwMode="auto">
            <a:xfrm>
              <a:off x="2546" y="1687"/>
              <a:ext cx="508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4400">
                  <a:sym typeface="Symbol" pitchFamily="18" charset="2"/>
                </a:rPr>
                <a:t>SS</a:t>
              </a:r>
            </a:p>
          </p:txBody>
        </p:sp>
        <p:sp>
          <p:nvSpPr>
            <p:cNvPr id="12297" name="Line 10"/>
            <p:cNvSpPr>
              <a:spLocks noChangeShapeType="1"/>
            </p:cNvSpPr>
            <p:nvPr/>
          </p:nvSpPr>
          <p:spPr bwMode="auto">
            <a:xfrm>
              <a:off x="2256" y="2304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8" name="Text Box 11"/>
            <p:cNvSpPr txBox="1">
              <a:spLocks noChangeArrowheads="1"/>
            </p:cNvSpPr>
            <p:nvPr/>
          </p:nvSpPr>
          <p:spPr bwMode="auto">
            <a:xfrm>
              <a:off x="2630" y="2332"/>
              <a:ext cx="30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 i="1"/>
                <a:t>N</a:t>
              </a:r>
              <a:endParaRPr lang="en-US" i="1"/>
            </a:p>
          </p:txBody>
        </p:sp>
        <p:sp>
          <p:nvSpPr>
            <p:cNvPr id="12299" name="Text Box 12"/>
            <p:cNvSpPr txBox="1">
              <a:spLocks noChangeArrowheads="1"/>
            </p:cNvSpPr>
            <p:nvPr/>
          </p:nvSpPr>
          <p:spPr bwMode="auto">
            <a:xfrm>
              <a:off x="1583" y="2039"/>
              <a:ext cx="38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>
                  <a:sym typeface="Symbol" pitchFamily="18" charset="2"/>
                </a:rPr>
                <a:t></a:t>
              </a:r>
              <a:r>
                <a:rPr lang="en-US" sz="3600" b="1" baseline="30000">
                  <a:sym typeface="Symbol" pitchFamily="18" charset="2"/>
                </a:rPr>
                <a:t>2</a:t>
              </a:r>
              <a:endParaRPr lang="en-US" b="1" baseline="30000">
                <a:sym typeface="Symbol" pitchFamily="18" charset="2"/>
              </a:endParaRPr>
            </a:p>
          </p:txBody>
        </p:sp>
        <p:sp>
          <p:nvSpPr>
            <p:cNvPr id="12300" name="Text Box 13"/>
            <p:cNvSpPr txBox="1">
              <a:spLocks noChangeArrowheads="1"/>
            </p:cNvSpPr>
            <p:nvPr/>
          </p:nvSpPr>
          <p:spPr bwMode="auto">
            <a:xfrm>
              <a:off x="1952" y="2138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=</a:t>
              </a:r>
            </a:p>
          </p:txBody>
        </p:sp>
      </p:grpSp>
      <p:sp>
        <p:nvSpPr>
          <p:cNvPr id="12292" name="Text Box 14"/>
          <p:cNvSpPr txBox="1">
            <a:spLocks noChangeArrowheads="1"/>
          </p:cNvSpPr>
          <p:nvPr/>
        </p:nvSpPr>
        <p:spPr bwMode="auto">
          <a:xfrm>
            <a:off x="2514600" y="762000"/>
            <a:ext cx="4813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What’s the difference?</a:t>
            </a:r>
          </a:p>
        </p:txBody>
      </p:sp>
      <p:sp>
        <p:nvSpPr>
          <p:cNvPr id="12293" name="Text Box 15"/>
          <p:cNvSpPr txBox="1">
            <a:spLocks noChangeArrowheads="1"/>
          </p:cNvSpPr>
          <p:nvPr/>
        </p:nvSpPr>
        <p:spPr bwMode="auto">
          <a:xfrm>
            <a:off x="762000" y="297180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cs typeface="Times New Roman" pitchFamily="18" charset="0"/>
              </a:rPr>
              <a:t>^</a:t>
            </a:r>
          </a:p>
        </p:txBody>
      </p:sp>
      <p:sp>
        <p:nvSpPr>
          <p:cNvPr id="12294" name="Line 16"/>
          <p:cNvSpPr>
            <a:spLocks noChangeShapeType="1"/>
          </p:cNvSpPr>
          <p:nvPr/>
        </p:nvSpPr>
        <p:spPr bwMode="auto">
          <a:xfrm flipH="1">
            <a:off x="1066800" y="2133600"/>
            <a:ext cx="990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Text Box 17"/>
          <p:cNvSpPr txBox="1">
            <a:spLocks noChangeArrowheads="1"/>
          </p:cNvSpPr>
          <p:nvPr/>
        </p:nvSpPr>
        <p:spPr bwMode="auto">
          <a:xfrm>
            <a:off x="2057400" y="1600200"/>
            <a:ext cx="634047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(occasionally you will see this little “hat” on the symbol to clearly indicate that this is a variance </a:t>
            </a:r>
            <a:r>
              <a:rPr lang="en-US" sz="1400" i="1"/>
              <a:t>estimate</a:t>
            </a:r>
            <a:r>
              <a:rPr lang="en-US" sz="1400"/>
              <a:t>) – I like this because it is a reminder that we are usually just making estimates, and estimates are always accompanied by error and bias, and that’s one of the enduring lessons of statistics)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Standard deviation.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638425" y="2667000"/>
            <a:ext cx="3152775" cy="1828800"/>
            <a:chOff x="1662" y="1680"/>
            <a:chExt cx="1986" cy="1152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2448" y="1728"/>
              <a:ext cx="1152" cy="1049"/>
              <a:chOff x="2256" y="1687"/>
              <a:chExt cx="1152" cy="1049"/>
            </a:xfrm>
          </p:grpSpPr>
          <p:sp>
            <p:nvSpPr>
              <p:cNvPr id="13324" name="Text Box 6"/>
              <p:cNvSpPr txBox="1">
                <a:spLocks noChangeArrowheads="1"/>
              </p:cNvSpPr>
              <p:nvPr/>
            </p:nvSpPr>
            <p:spPr bwMode="auto">
              <a:xfrm>
                <a:off x="2546" y="1687"/>
                <a:ext cx="508" cy="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4400">
                    <a:sym typeface="Symbol" pitchFamily="18" charset="2"/>
                  </a:rPr>
                  <a:t>SS</a:t>
                </a:r>
              </a:p>
            </p:txBody>
          </p:sp>
          <p:sp>
            <p:nvSpPr>
              <p:cNvPr id="13325" name="Line 7"/>
              <p:cNvSpPr>
                <a:spLocks noChangeShapeType="1"/>
              </p:cNvSpPr>
              <p:nvPr/>
            </p:nvSpPr>
            <p:spPr bwMode="auto">
              <a:xfrm>
                <a:off x="2256" y="2304"/>
                <a:ext cx="11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6" name="Text Box 8"/>
              <p:cNvSpPr txBox="1">
                <a:spLocks noChangeArrowheads="1"/>
              </p:cNvSpPr>
              <p:nvPr/>
            </p:nvSpPr>
            <p:spPr bwMode="auto">
              <a:xfrm>
                <a:off x="2342" y="2332"/>
                <a:ext cx="884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3600"/>
                  <a:t>(</a:t>
                </a:r>
                <a:r>
                  <a:rPr lang="en-US" sz="3600" i="1"/>
                  <a:t>N - </a:t>
                </a:r>
                <a:r>
                  <a:rPr lang="en-US" sz="3600"/>
                  <a:t>1)</a:t>
                </a:r>
                <a:endParaRPr lang="en-US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3318" name="Text Box 9"/>
            <p:cNvSpPr txBox="1">
              <a:spLocks noChangeArrowheads="1"/>
            </p:cNvSpPr>
            <p:nvPr/>
          </p:nvSpPr>
          <p:spPr bwMode="auto">
            <a:xfrm>
              <a:off x="1662" y="2044"/>
              <a:ext cx="22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>
                  <a:sym typeface="Symbol" pitchFamily="18" charset="2"/>
                </a:rPr>
                <a:t>s</a:t>
              </a:r>
              <a:endParaRPr lang="en-US" b="1" baseline="30000">
                <a:sym typeface="Symbol" pitchFamily="18" charset="2"/>
              </a:endParaRPr>
            </a:p>
          </p:txBody>
        </p:sp>
        <p:sp>
          <p:nvSpPr>
            <p:cNvPr id="13319" name="Text Box 10"/>
            <p:cNvSpPr txBox="1">
              <a:spLocks noChangeArrowheads="1"/>
            </p:cNvSpPr>
            <p:nvPr/>
          </p:nvSpPr>
          <p:spPr bwMode="auto">
            <a:xfrm>
              <a:off x="1952" y="2138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=</a:t>
              </a:r>
            </a:p>
          </p:txBody>
        </p:sp>
        <p:sp>
          <p:nvSpPr>
            <p:cNvPr id="13320" name="Line 11"/>
            <p:cNvSpPr>
              <a:spLocks noChangeShapeType="1"/>
            </p:cNvSpPr>
            <p:nvPr/>
          </p:nvSpPr>
          <p:spPr bwMode="auto">
            <a:xfrm flipV="1">
              <a:off x="2208" y="2352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1" name="Line 12"/>
            <p:cNvSpPr>
              <a:spLocks noChangeShapeType="1"/>
            </p:cNvSpPr>
            <p:nvPr/>
          </p:nvSpPr>
          <p:spPr bwMode="auto">
            <a:xfrm>
              <a:off x="2256" y="2352"/>
              <a:ext cx="48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2" name="Line 13"/>
            <p:cNvSpPr>
              <a:spLocks noChangeShapeType="1"/>
            </p:cNvSpPr>
            <p:nvPr/>
          </p:nvSpPr>
          <p:spPr bwMode="auto">
            <a:xfrm flipV="1">
              <a:off x="2304" y="1680"/>
              <a:ext cx="192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3" name="Line 14"/>
            <p:cNvSpPr>
              <a:spLocks noChangeShapeType="1"/>
            </p:cNvSpPr>
            <p:nvPr/>
          </p:nvSpPr>
          <p:spPr bwMode="auto">
            <a:xfrm>
              <a:off x="2496" y="1680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Error of the Mean</a:t>
            </a:r>
            <a:endParaRPr lang="en-US" dirty="0"/>
          </a:p>
        </p:txBody>
      </p:sp>
      <p:sp>
        <p:nvSpPr>
          <p:cNvPr id="4" name="Text Box 8"/>
          <p:cNvSpPr txBox="1">
            <a:spLocks noGrp="1" noChangeArrowheads="1"/>
          </p:cNvSpPr>
          <p:nvPr>
            <p:ph idx="1"/>
          </p:nvPr>
        </p:nvSpPr>
        <p:spPr bwMode="auto">
          <a:xfrm>
            <a:off x="4211966" y="3124200"/>
            <a:ext cx="72007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4400" dirty="0">
                <a:sym typeface="Symbol" pitchFamily="18" charset="2"/>
              </a:rPr>
              <a:t></a:t>
            </a:r>
            <a:r>
              <a:rPr lang="en-US" sz="4400" baseline="-25000" dirty="0">
                <a:sym typeface="Symbol" pitchFamily="18" charset="2"/>
              </a:rPr>
              <a:t>X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313438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_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876800" y="3225225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=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2949714"/>
            <a:ext cx="4940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ym typeface="Symbol" pitchFamily="18" charset="2"/>
              </a:rPr>
              <a:t>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5181600" y="32766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____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97898" y="3581400"/>
            <a:ext cx="417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966788" y="1062038"/>
          <a:ext cx="7212012" cy="4733925"/>
        </p:xfrm>
        <a:graphic>
          <a:graphicData uri="http://schemas.openxmlformats.org/presentationml/2006/ole">
            <p:oleObj spid="_x0000_s90114" name="Image" r:id="rId4" imgW="7209524" imgH="4734586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966788" y="1062038"/>
          <a:ext cx="7212012" cy="4733925"/>
        </p:xfrm>
        <a:graphic>
          <a:graphicData uri="http://schemas.openxmlformats.org/presentationml/2006/ole">
            <p:oleObj spid="_x0000_s91138" name="Image" r:id="rId4" imgW="7209524" imgH="4734586" progId="">
              <p:embed/>
            </p:oleObj>
          </a:graphicData>
        </a:graphic>
      </p:graphicFrame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974725" y="5929313"/>
            <a:ext cx="74215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As sample size increases, the magnitude of the sampling error decreases; at a certain</a:t>
            </a:r>
          </a:p>
          <a:p>
            <a:r>
              <a:rPr lang="en-US" sz="1600">
                <a:solidFill>
                  <a:srgbClr val="FF0000"/>
                </a:solidFill>
              </a:rPr>
              <a:t>point, there are diminishing returns of increasing sample size to decrease sampling error.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3048000" y="1219200"/>
            <a:ext cx="3005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Central Limit Theorem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108075" y="2514600"/>
            <a:ext cx="7315200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/>
              <a:t>The sampling distribution of means from random samples</a:t>
            </a:r>
          </a:p>
          <a:p>
            <a:pPr algn="ctr"/>
            <a:r>
              <a:rPr lang="en-US" dirty="0"/>
              <a:t>of </a:t>
            </a:r>
            <a:r>
              <a:rPr lang="en-US" i="1" dirty="0"/>
              <a:t>n</a:t>
            </a:r>
            <a:r>
              <a:rPr lang="en-US" dirty="0"/>
              <a:t> observations approaches a normal distribution</a:t>
            </a:r>
          </a:p>
          <a:p>
            <a:pPr algn="ctr"/>
            <a:r>
              <a:rPr lang="en-US" dirty="0"/>
              <a:t> regardless of the shape of the parent population.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Just for fun, go check out the Khan Academy</a:t>
            </a:r>
          </a:p>
          <a:p>
            <a:pPr algn="ctr"/>
            <a:r>
              <a:rPr lang="en-US" sz="1800" dirty="0">
                <a:hlinkClick r:id="rId3"/>
              </a:rPr>
              <a:t>http://www.khanacademy.org/video/central-limit-theorem?playlist=Statistics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657600" y="2362200"/>
            <a:ext cx="1836738" cy="1447800"/>
            <a:chOff x="2309" y="768"/>
            <a:chExt cx="1157" cy="912"/>
          </a:xfrm>
        </p:grpSpPr>
        <p:sp>
          <p:nvSpPr>
            <p:cNvPr id="15364" name="Text Box 3"/>
            <p:cNvSpPr txBox="1">
              <a:spLocks noChangeArrowheads="1"/>
            </p:cNvSpPr>
            <p:nvPr/>
          </p:nvSpPr>
          <p:spPr bwMode="auto">
            <a:xfrm>
              <a:off x="2832" y="76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_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309" y="960"/>
              <a:ext cx="1157" cy="720"/>
              <a:chOff x="2011" y="672"/>
              <a:chExt cx="1157" cy="720"/>
            </a:xfrm>
          </p:grpSpPr>
          <p:sp>
            <p:nvSpPr>
              <p:cNvPr id="15366" name="Text Box 5"/>
              <p:cNvSpPr txBox="1">
                <a:spLocks noChangeArrowheads="1"/>
              </p:cNvSpPr>
              <p:nvPr/>
            </p:nvSpPr>
            <p:spPr bwMode="auto">
              <a:xfrm>
                <a:off x="2011" y="890"/>
                <a:ext cx="39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/>
                  <a:t>z </a:t>
                </a:r>
                <a:r>
                  <a:rPr lang="en-US"/>
                  <a:t>= </a:t>
                </a:r>
              </a:p>
            </p:txBody>
          </p:sp>
          <p:sp>
            <p:nvSpPr>
              <p:cNvPr id="15367" name="Text Box 6"/>
              <p:cNvSpPr txBox="1">
                <a:spLocks noChangeArrowheads="1"/>
              </p:cNvSpPr>
              <p:nvPr/>
            </p:nvSpPr>
            <p:spPr bwMode="auto">
              <a:xfrm>
                <a:off x="2496" y="672"/>
                <a:ext cx="52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X - </a:t>
                </a:r>
                <a:r>
                  <a:rPr lang="en-US">
                    <a:sym typeface="Symbol" pitchFamily="18" charset="2"/>
                  </a:rPr>
                  <a:t></a:t>
                </a:r>
                <a:endParaRPr lang="en-US"/>
              </a:p>
            </p:txBody>
          </p:sp>
          <p:sp>
            <p:nvSpPr>
              <p:cNvPr id="15368" name="Line 7"/>
              <p:cNvSpPr>
                <a:spLocks noChangeShapeType="1"/>
              </p:cNvSpPr>
              <p:nvPr/>
            </p:nvSpPr>
            <p:spPr bwMode="auto">
              <a:xfrm>
                <a:off x="2448" y="1056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69" name="Text Box 8"/>
              <p:cNvSpPr txBox="1">
                <a:spLocks noChangeArrowheads="1"/>
              </p:cNvSpPr>
              <p:nvPr/>
            </p:nvSpPr>
            <p:spPr bwMode="auto">
              <a:xfrm>
                <a:off x="2592" y="1104"/>
                <a:ext cx="32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sym typeface="Symbol" pitchFamily="18" charset="2"/>
                  </a:rPr>
                  <a:t></a:t>
                </a:r>
                <a:r>
                  <a:rPr lang="en-US" baseline="-25000" dirty="0">
                    <a:sym typeface="Symbol" pitchFamily="18" charset="2"/>
                  </a:rPr>
                  <a:t>X</a:t>
                </a:r>
                <a:endParaRPr lang="en-US" dirty="0"/>
              </a:p>
            </p:txBody>
          </p:sp>
          <p:sp>
            <p:nvSpPr>
              <p:cNvPr id="15370" name="Text Box 9"/>
              <p:cNvSpPr txBox="1">
                <a:spLocks noChangeArrowheads="1"/>
              </p:cNvSpPr>
              <p:nvPr/>
            </p:nvSpPr>
            <p:spPr bwMode="auto">
              <a:xfrm>
                <a:off x="2736" y="1056"/>
                <a:ext cx="1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-</a:t>
                </a:r>
              </a:p>
            </p:txBody>
          </p:sp>
        </p:grpSp>
      </p:grpSp>
      <p:sp>
        <p:nvSpPr>
          <p:cNvPr id="15363" name="Text Box 10"/>
          <p:cNvSpPr txBox="1">
            <a:spLocks noChangeArrowheads="1"/>
          </p:cNvSpPr>
          <p:nvPr/>
        </p:nvSpPr>
        <p:spPr bwMode="auto">
          <a:xfrm>
            <a:off x="1143000" y="1066800"/>
            <a:ext cx="714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Wow!  We can use the z-distribution to test a hypothesis.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609600" y="2057400"/>
            <a:ext cx="801370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/>
              <a:t>Step 1.</a:t>
            </a:r>
            <a:r>
              <a:rPr lang="en-US" sz="1600" dirty="0"/>
              <a:t>  State the statistical hypothesis H</a:t>
            </a:r>
            <a:r>
              <a:rPr lang="en-US" sz="1600" baseline="-25000" dirty="0"/>
              <a:t>0</a:t>
            </a:r>
            <a:r>
              <a:rPr lang="en-US" sz="1600" dirty="0"/>
              <a:t> to be tested (e.g., H</a:t>
            </a:r>
            <a:r>
              <a:rPr lang="en-US" sz="1600" baseline="-25000" dirty="0"/>
              <a:t>0</a:t>
            </a:r>
            <a:r>
              <a:rPr lang="en-US" sz="1600" dirty="0"/>
              <a:t>: </a:t>
            </a:r>
            <a:r>
              <a:rPr lang="en-US" sz="1600" dirty="0">
                <a:sym typeface="Symbol" pitchFamily="18" charset="2"/>
              </a:rPr>
              <a:t> = 100)</a:t>
            </a:r>
          </a:p>
          <a:p>
            <a:endParaRPr lang="en-US" sz="1600" dirty="0">
              <a:sym typeface="Symbol" pitchFamily="18" charset="2"/>
            </a:endParaRPr>
          </a:p>
          <a:p>
            <a:r>
              <a:rPr lang="en-US" sz="1600" b="1" dirty="0">
                <a:sym typeface="Symbol" pitchFamily="18" charset="2"/>
              </a:rPr>
              <a:t>Step 2.</a:t>
            </a:r>
            <a:r>
              <a:rPr lang="en-US" sz="1600" dirty="0">
                <a:sym typeface="Symbol" pitchFamily="18" charset="2"/>
              </a:rPr>
              <a:t>  Specify the degree of risk of a type-I error, that is, the risk of incorrectly concluding </a:t>
            </a:r>
          </a:p>
          <a:p>
            <a:r>
              <a:rPr lang="en-US" sz="1600" dirty="0">
                <a:sym typeface="Symbol" pitchFamily="18" charset="2"/>
              </a:rPr>
              <a:t>that H</a:t>
            </a:r>
            <a:r>
              <a:rPr lang="en-US" sz="1600" baseline="-25000" dirty="0">
                <a:sym typeface="Symbol" pitchFamily="18" charset="2"/>
              </a:rPr>
              <a:t>0</a:t>
            </a:r>
            <a:r>
              <a:rPr lang="en-US" sz="1600" dirty="0">
                <a:sym typeface="Symbol" pitchFamily="18" charset="2"/>
              </a:rPr>
              <a:t> is false when it is true.  This risk, stated as a probability, is denoted by , the probability</a:t>
            </a:r>
          </a:p>
          <a:p>
            <a:r>
              <a:rPr lang="en-US" sz="1600" dirty="0">
                <a:sym typeface="Symbol" pitchFamily="18" charset="2"/>
              </a:rPr>
              <a:t>of a Type I error.</a:t>
            </a:r>
          </a:p>
          <a:p>
            <a:endParaRPr lang="en-US" sz="1600" dirty="0">
              <a:sym typeface="Symbol" pitchFamily="18" charset="2"/>
            </a:endParaRPr>
          </a:p>
          <a:p>
            <a:r>
              <a:rPr lang="en-US" sz="1600" b="1" dirty="0">
                <a:sym typeface="Symbol" pitchFamily="18" charset="2"/>
              </a:rPr>
              <a:t>Step 3.</a:t>
            </a:r>
            <a:r>
              <a:rPr lang="en-US" sz="1600" dirty="0">
                <a:sym typeface="Symbol" pitchFamily="18" charset="2"/>
              </a:rPr>
              <a:t>  Assuming H</a:t>
            </a:r>
            <a:r>
              <a:rPr lang="en-US" sz="1600" baseline="-25000" dirty="0">
                <a:sym typeface="Symbol" pitchFamily="18" charset="2"/>
              </a:rPr>
              <a:t>0</a:t>
            </a:r>
            <a:r>
              <a:rPr lang="en-US" sz="1600" dirty="0">
                <a:sym typeface="Symbol" pitchFamily="18" charset="2"/>
              </a:rPr>
              <a:t> to be correct, find the probability of obtaining a sample mean that</a:t>
            </a:r>
          </a:p>
          <a:p>
            <a:r>
              <a:rPr lang="en-US" sz="1600" dirty="0">
                <a:sym typeface="Symbol" pitchFamily="18" charset="2"/>
              </a:rPr>
              <a:t>differs from   by  an amount as large or larger than what was observed.</a:t>
            </a:r>
          </a:p>
          <a:p>
            <a:endParaRPr lang="en-US" sz="1600" dirty="0">
              <a:sym typeface="Symbol" pitchFamily="18" charset="2"/>
            </a:endParaRPr>
          </a:p>
          <a:p>
            <a:r>
              <a:rPr lang="en-US" sz="1600" b="1" dirty="0">
                <a:sym typeface="Symbol" pitchFamily="18" charset="2"/>
              </a:rPr>
              <a:t>Step 4.</a:t>
            </a:r>
            <a:r>
              <a:rPr lang="en-US" sz="1600" dirty="0">
                <a:sym typeface="Symbol" pitchFamily="18" charset="2"/>
              </a:rPr>
              <a:t>  Make a decision regarding H</a:t>
            </a:r>
            <a:r>
              <a:rPr lang="en-US" sz="1600" baseline="-25000" dirty="0">
                <a:sym typeface="Symbol" pitchFamily="18" charset="2"/>
              </a:rPr>
              <a:t>0</a:t>
            </a:r>
            <a:r>
              <a:rPr lang="en-US" sz="1600" dirty="0">
                <a:sym typeface="Symbol" pitchFamily="18" charset="2"/>
              </a:rPr>
              <a:t>, whether to reject or not to reject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886200" y="762000"/>
            <a:ext cx="1801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An Example</a:t>
            </a:r>
            <a:endParaRPr lang="en-US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898525" y="1866900"/>
            <a:ext cx="7404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/>
              <a:t>You draw a sample of 25 adopted children.  You are interested in whether they</a:t>
            </a:r>
          </a:p>
          <a:p>
            <a:r>
              <a:rPr lang="en-US" sz="1800" dirty="0"/>
              <a:t>are different from the general population on an IQ test (</a:t>
            </a:r>
            <a:r>
              <a:rPr lang="en-US" sz="1800" dirty="0">
                <a:sym typeface="Symbol" pitchFamily="18" charset="2"/>
              </a:rPr>
              <a:t> = 100,  = 15).  </a:t>
            </a:r>
          </a:p>
          <a:p>
            <a:endParaRPr lang="en-US" sz="1800" dirty="0">
              <a:sym typeface="Symbol" pitchFamily="18" charset="2"/>
            </a:endParaRPr>
          </a:p>
          <a:p>
            <a:r>
              <a:rPr lang="en-US" sz="1800" dirty="0">
                <a:sym typeface="Symbol" pitchFamily="18" charset="2"/>
              </a:rPr>
              <a:t>The mean from your sample is 108.  </a:t>
            </a:r>
            <a:r>
              <a:rPr lang="en-US" sz="1800" dirty="0">
                <a:solidFill>
                  <a:srgbClr val="FF0000"/>
                </a:solidFill>
                <a:sym typeface="Symbol" pitchFamily="18" charset="2"/>
              </a:rPr>
              <a:t>What is the null hypothesis?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3886200" y="762000"/>
            <a:ext cx="171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An Example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898525" y="1866900"/>
            <a:ext cx="7404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You draw a sample of 25 adopted children.  You are interested in whether they</a:t>
            </a:r>
          </a:p>
          <a:p>
            <a:r>
              <a:rPr lang="en-US" sz="1800"/>
              <a:t>are different from the general population on an IQ test (</a:t>
            </a:r>
            <a:r>
              <a:rPr lang="en-US" sz="1800">
                <a:sym typeface="Symbol" pitchFamily="18" charset="2"/>
              </a:rPr>
              <a:t> = 100,  = 15).  </a:t>
            </a:r>
          </a:p>
          <a:p>
            <a:endParaRPr lang="en-US" sz="1800">
              <a:sym typeface="Symbol" pitchFamily="18" charset="2"/>
            </a:endParaRPr>
          </a:p>
          <a:p>
            <a:r>
              <a:rPr lang="en-US" sz="1800">
                <a:sym typeface="Symbol" pitchFamily="18" charset="2"/>
              </a:rPr>
              <a:t>The mean from your sample is 108.  What is the null hypothesis?</a:t>
            </a:r>
            <a:endParaRPr lang="en-US" sz="180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886200" y="3352800"/>
            <a:ext cx="170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H</a:t>
            </a:r>
            <a:r>
              <a:rPr lang="en-US" baseline="-25000">
                <a:solidFill>
                  <a:srgbClr val="FF0000"/>
                </a:solidFill>
              </a:rPr>
              <a:t>0</a:t>
            </a:r>
            <a:r>
              <a:rPr lang="en-US">
                <a:solidFill>
                  <a:srgbClr val="FF0000"/>
                </a:solidFill>
              </a:rPr>
              <a:t>:  </a:t>
            </a:r>
            <a:r>
              <a:rPr lang="en-US">
                <a:solidFill>
                  <a:srgbClr val="FF0000"/>
                </a:solidFill>
                <a:sym typeface="Symbol" pitchFamily="18" charset="2"/>
              </a:rPr>
              <a:t> = 100</a:t>
            </a:r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886200" y="762000"/>
            <a:ext cx="171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An Example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898525" y="1866900"/>
            <a:ext cx="7404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You draw a sample of 25 adopted children.  You are interested in whether they</a:t>
            </a:r>
          </a:p>
          <a:p>
            <a:r>
              <a:rPr lang="en-US" sz="1800"/>
              <a:t>are different from the general population on an IQ test (</a:t>
            </a:r>
            <a:r>
              <a:rPr lang="en-US" sz="1800">
                <a:sym typeface="Symbol" pitchFamily="18" charset="2"/>
              </a:rPr>
              <a:t> = 100,  = 15).  </a:t>
            </a:r>
          </a:p>
          <a:p>
            <a:endParaRPr lang="en-US" sz="1800">
              <a:sym typeface="Symbol" pitchFamily="18" charset="2"/>
            </a:endParaRPr>
          </a:p>
          <a:p>
            <a:r>
              <a:rPr lang="en-US" sz="1800">
                <a:sym typeface="Symbol" pitchFamily="18" charset="2"/>
              </a:rPr>
              <a:t>The mean from your sample is 108.  What is the null hypothesis?</a:t>
            </a:r>
            <a:endParaRPr lang="en-US" sz="1800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3886200" y="3352800"/>
            <a:ext cx="170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</a:t>
            </a:r>
            <a:r>
              <a:rPr lang="en-US" baseline="-25000"/>
              <a:t>0</a:t>
            </a:r>
            <a:r>
              <a:rPr lang="en-US"/>
              <a:t>:  </a:t>
            </a:r>
            <a:r>
              <a:rPr lang="en-US">
                <a:sym typeface="Symbol" pitchFamily="18" charset="2"/>
              </a:rPr>
              <a:t> = 100</a:t>
            </a:r>
            <a:endParaRPr lang="en-US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2743200" y="4114800"/>
            <a:ext cx="3871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Test this hypothesis at </a:t>
            </a:r>
            <a:r>
              <a:rPr lang="en-US">
                <a:solidFill>
                  <a:srgbClr val="FF0000"/>
                </a:solidFill>
                <a:sym typeface="Symbol" pitchFamily="18" charset="2"/>
              </a:rPr>
              <a:t> = .05</a:t>
            </a:r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886200" y="762000"/>
            <a:ext cx="171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An Example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898525" y="1866900"/>
            <a:ext cx="7404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You draw a sample of 25 adopted children.  You are interested in whether they</a:t>
            </a:r>
          </a:p>
          <a:p>
            <a:r>
              <a:rPr lang="en-US" sz="1800"/>
              <a:t>are different from the general population on an IQ test (</a:t>
            </a:r>
            <a:r>
              <a:rPr lang="en-US" sz="1800">
                <a:sym typeface="Symbol" pitchFamily="18" charset="2"/>
              </a:rPr>
              <a:t> = 100,  = 15).  </a:t>
            </a:r>
          </a:p>
          <a:p>
            <a:endParaRPr lang="en-US" sz="1800">
              <a:sym typeface="Symbol" pitchFamily="18" charset="2"/>
            </a:endParaRPr>
          </a:p>
          <a:p>
            <a:r>
              <a:rPr lang="en-US" sz="1800">
                <a:sym typeface="Symbol" pitchFamily="18" charset="2"/>
              </a:rPr>
              <a:t>The mean from your sample is 108.  What is the null hypothesis?</a:t>
            </a:r>
            <a:endParaRPr lang="en-US" sz="180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886200" y="3352800"/>
            <a:ext cx="170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</a:t>
            </a:r>
            <a:r>
              <a:rPr lang="en-US" baseline="-25000"/>
              <a:t>0</a:t>
            </a:r>
            <a:r>
              <a:rPr lang="en-US"/>
              <a:t>:  </a:t>
            </a:r>
            <a:r>
              <a:rPr lang="en-US">
                <a:sym typeface="Symbol" pitchFamily="18" charset="2"/>
              </a:rPr>
              <a:t> = 100</a:t>
            </a:r>
            <a:endParaRPr lang="en-US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743200" y="4114800"/>
            <a:ext cx="3871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Test this hypothesis at </a:t>
            </a:r>
            <a:r>
              <a:rPr lang="en-US">
                <a:sym typeface="Symbol" pitchFamily="18" charset="2"/>
              </a:rPr>
              <a:t> = .05</a:t>
            </a:r>
            <a:endParaRPr lang="en-US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898525" y="5014913"/>
            <a:ext cx="735012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9900FF"/>
                </a:solidFill>
                <a:sym typeface="Symbol" pitchFamily="18" charset="2"/>
              </a:rPr>
              <a:t>Step 3.  Assuming H</a:t>
            </a:r>
            <a:r>
              <a:rPr lang="en-US" sz="1600" baseline="-25000" dirty="0">
                <a:solidFill>
                  <a:srgbClr val="9900FF"/>
                </a:solidFill>
                <a:sym typeface="Symbol" pitchFamily="18" charset="2"/>
              </a:rPr>
              <a:t>0</a:t>
            </a:r>
            <a:r>
              <a:rPr lang="en-US" sz="1600" dirty="0">
                <a:solidFill>
                  <a:srgbClr val="9900FF"/>
                </a:solidFill>
                <a:sym typeface="Symbol" pitchFamily="18" charset="2"/>
              </a:rPr>
              <a:t> to be correct, find the probability of obtaining a sample mean that</a:t>
            </a:r>
          </a:p>
          <a:p>
            <a:r>
              <a:rPr lang="en-US" sz="1600" dirty="0">
                <a:solidFill>
                  <a:srgbClr val="9900FF"/>
                </a:solidFill>
                <a:sym typeface="Symbol" pitchFamily="18" charset="2"/>
              </a:rPr>
              <a:t>differs from   by  an amount as large or larger than what was observed.</a:t>
            </a:r>
          </a:p>
          <a:p>
            <a:endParaRPr lang="en-US" sz="1600" dirty="0">
              <a:solidFill>
                <a:srgbClr val="9900FF"/>
              </a:solidFill>
              <a:sym typeface="Symbol" pitchFamily="18" charset="2"/>
            </a:endParaRPr>
          </a:p>
          <a:p>
            <a:r>
              <a:rPr lang="en-US" sz="1600" dirty="0">
                <a:solidFill>
                  <a:srgbClr val="9900FF"/>
                </a:solidFill>
                <a:sym typeface="Symbol" pitchFamily="18" charset="2"/>
              </a:rPr>
              <a:t>Step 4.  Make a decision regarding H</a:t>
            </a:r>
            <a:r>
              <a:rPr lang="en-US" sz="1600" baseline="-25000" dirty="0">
                <a:solidFill>
                  <a:srgbClr val="9900FF"/>
                </a:solidFill>
                <a:sym typeface="Symbol" pitchFamily="18" charset="2"/>
              </a:rPr>
              <a:t>0</a:t>
            </a:r>
            <a:r>
              <a:rPr lang="en-US" sz="1600" dirty="0">
                <a:solidFill>
                  <a:srgbClr val="9900FF"/>
                </a:solidFill>
                <a:sym typeface="Symbol" pitchFamily="18" charset="2"/>
              </a:rPr>
              <a:t>, whether to reject or not to reject it.</a:t>
            </a:r>
          </a:p>
          <a:p>
            <a:endParaRPr lang="en-US" baseline="-25000" dirty="0">
              <a:solidFill>
                <a:srgbClr val="CC66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685800"/>
            <a:ext cx="4292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81000"/>
            <a:ext cx="19812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gosset_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685800"/>
            <a:ext cx="3094038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362200" y="5943600"/>
            <a:ext cx="4633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GOSSET, William Sealy 1876-1937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81000"/>
            <a:ext cx="19812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 descr="gosset_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685800"/>
            <a:ext cx="3094038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2362200" y="5943600"/>
            <a:ext cx="4633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GOSSET, William Sealy 1876-1937</a:t>
            </a:r>
          </a:p>
        </p:txBody>
      </p:sp>
      <p:sp>
        <p:nvSpPr>
          <p:cNvPr id="5" name="Cloud Callout 4"/>
          <p:cNvSpPr/>
          <p:nvPr/>
        </p:nvSpPr>
        <p:spPr bwMode="auto">
          <a:xfrm>
            <a:off x="5181600" y="228600"/>
            <a:ext cx="3810000" cy="1981200"/>
          </a:xfrm>
          <a:prstGeom prst="cloudCallout">
            <a:avLst>
              <a:gd name="adj1" fmla="val -37933"/>
              <a:gd name="adj2" fmla="val 60192"/>
            </a:avLst>
          </a:prstGeom>
          <a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6172200" y="609600"/>
          <a:ext cx="1981200" cy="1254125"/>
        </p:xfrm>
        <a:graphic>
          <a:graphicData uri="http://schemas.openxmlformats.org/presentationml/2006/ole">
            <p:oleObj spid="_x0000_s7170" name="Image" r:id="rId6" imgW="7811590" imgH="4944165" progId="">
              <p:embed/>
            </p:oleObj>
          </a:graphicData>
        </a:graphic>
      </p:graphicFrame>
      <p:pic>
        <p:nvPicPr>
          <p:cNvPr id="51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3204568">
            <a:off x="2371725" y="1435100"/>
            <a:ext cx="18478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685800" y="533400"/>
          <a:ext cx="7812088" cy="4945063"/>
        </p:xfrm>
        <a:graphic>
          <a:graphicData uri="http://schemas.openxmlformats.org/presentationml/2006/ole">
            <p:oleObj spid="_x0000_s8194" name="Image" r:id="rId4" imgW="7811590" imgH="4944165" progId="">
              <p:embed/>
            </p:oleObj>
          </a:graphicData>
        </a:graphic>
      </p:graphicFrame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39750" y="5676900"/>
            <a:ext cx="822325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The t-distribution is a family of distributions varying by degrees of freedom (</a:t>
            </a:r>
            <a:r>
              <a:rPr lang="en-US" sz="1800" i="1"/>
              <a:t>d.f.</a:t>
            </a:r>
            <a:r>
              <a:rPr lang="en-US" sz="1800"/>
              <a:t>, where</a:t>
            </a:r>
          </a:p>
          <a:p>
            <a:r>
              <a:rPr lang="en-US" sz="1800" i="1"/>
              <a:t>d.f.</a:t>
            </a:r>
            <a:r>
              <a:rPr lang="en-US" sz="1800"/>
              <a:t>=</a:t>
            </a:r>
            <a:r>
              <a:rPr lang="en-US" sz="1800" i="1"/>
              <a:t>n</a:t>
            </a:r>
            <a:r>
              <a:rPr lang="en-US" sz="1800"/>
              <a:t>-1).  At </a:t>
            </a:r>
            <a:r>
              <a:rPr lang="en-US" sz="1800" i="1"/>
              <a:t>d.f.</a:t>
            </a:r>
            <a:r>
              <a:rPr lang="en-US" sz="1800"/>
              <a:t> =</a:t>
            </a:r>
            <a:r>
              <a:rPr lang="en-US" sz="2000"/>
              <a:t> </a:t>
            </a:r>
            <a:r>
              <a:rPr lang="en-US" sz="2000">
                <a:sym typeface="Symbol" pitchFamily="18" charset="2"/>
              </a:rPr>
              <a:t></a:t>
            </a:r>
            <a:r>
              <a:rPr lang="en-US" sz="1800">
                <a:sym typeface="Symbol" pitchFamily="18" charset="2"/>
              </a:rPr>
              <a:t>, but at smaller than that, the tails are fatter.</a:t>
            </a:r>
            <a:endParaRPr lang="en-US" sz="18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665538" y="1219200"/>
            <a:ext cx="1836737" cy="1447800"/>
            <a:chOff x="2309" y="768"/>
            <a:chExt cx="1157" cy="912"/>
          </a:xfrm>
        </p:grpSpPr>
        <p:sp>
          <p:nvSpPr>
            <p:cNvPr id="24595" name="Text Box 3"/>
            <p:cNvSpPr txBox="1">
              <a:spLocks noChangeArrowheads="1"/>
            </p:cNvSpPr>
            <p:nvPr/>
          </p:nvSpPr>
          <p:spPr bwMode="auto">
            <a:xfrm>
              <a:off x="2832" y="76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_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309" y="960"/>
              <a:ext cx="1157" cy="720"/>
              <a:chOff x="2011" y="672"/>
              <a:chExt cx="1157" cy="720"/>
            </a:xfrm>
          </p:grpSpPr>
          <p:sp>
            <p:nvSpPr>
              <p:cNvPr id="24597" name="Text Box 5"/>
              <p:cNvSpPr txBox="1">
                <a:spLocks noChangeArrowheads="1"/>
              </p:cNvSpPr>
              <p:nvPr/>
            </p:nvSpPr>
            <p:spPr bwMode="auto">
              <a:xfrm>
                <a:off x="2011" y="890"/>
                <a:ext cx="39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/>
                  <a:t>z </a:t>
                </a:r>
                <a:r>
                  <a:rPr lang="en-US"/>
                  <a:t>= </a:t>
                </a:r>
              </a:p>
            </p:txBody>
          </p:sp>
          <p:sp>
            <p:nvSpPr>
              <p:cNvPr id="24598" name="Text Box 6"/>
              <p:cNvSpPr txBox="1">
                <a:spLocks noChangeArrowheads="1"/>
              </p:cNvSpPr>
              <p:nvPr/>
            </p:nvSpPr>
            <p:spPr bwMode="auto">
              <a:xfrm>
                <a:off x="2496" y="672"/>
                <a:ext cx="52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X - </a:t>
                </a:r>
                <a:r>
                  <a:rPr lang="en-US">
                    <a:sym typeface="Symbol" pitchFamily="18" charset="2"/>
                  </a:rPr>
                  <a:t></a:t>
                </a:r>
                <a:endParaRPr lang="en-US"/>
              </a:p>
            </p:txBody>
          </p:sp>
          <p:sp>
            <p:nvSpPr>
              <p:cNvPr id="24599" name="Line 7"/>
              <p:cNvSpPr>
                <a:spLocks noChangeShapeType="1"/>
              </p:cNvSpPr>
              <p:nvPr/>
            </p:nvSpPr>
            <p:spPr bwMode="auto">
              <a:xfrm>
                <a:off x="2448" y="1056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00" name="Text Box 8"/>
              <p:cNvSpPr txBox="1">
                <a:spLocks noChangeArrowheads="1"/>
              </p:cNvSpPr>
              <p:nvPr/>
            </p:nvSpPr>
            <p:spPr bwMode="auto">
              <a:xfrm>
                <a:off x="2592" y="1104"/>
                <a:ext cx="32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ym typeface="Symbol" pitchFamily="18" charset="2"/>
                  </a:rPr>
                  <a:t></a:t>
                </a:r>
                <a:r>
                  <a:rPr lang="en-US" baseline="-25000">
                    <a:sym typeface="Symbol" pitchFamily="18" charset="2"/>
                  </a:rPr>
                  <a:t>X</a:t>
                </a:r>
                <a:endParaRPr lang="en-US"/>
              </a:p>
            </p:txBody>
          </p:sp>
          <p:sp>
            <p:nvSpPr>
              <p:cNvPr id="24601" name="Text Box 9"/>
              <p:cNvSpPr txBox="1">
                <a:spLocks noChangeArrowheads="1"/>
              </p:cNvSpPr>
              <p:nvPr/>
            </p:nvSpPr>
            <p:spPr bwMode="auto">
              <a:xfrm>
                <a:off x="2736" y="1056"/>
                <a:ext cx="1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-</a:t>
                </a:r>
              </a:p>
            </p:txBody>
          </p:sp>
        </p:grpSp>
      </p:grpSp>
      <p:sp>
        <p:nvSpPr>
          <p:cNvPr id="24579" name="Text Box 10"/>
          <p:cNvSpPr txBox="1">
            <a:spLocks noChangeArrowheads="1"/>
          </p:cNvSpPr>
          <p:nvPr/>
        </p:nvSpPr>
        <p:spPr bwMode="auto">
          <a:xfrm>
            <a:off x="3641725" y="38512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/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759200" y="3505200"/>
            <a:ext cx="1819275" cy="1454150"/>
            <a:chOff x="2320" y="768"/>
            <a:chExt cx="1146" cy="916"/>
          </a:xfrm>
        </p:grpSpPr>
        <p:sp>
          <p:nvSpPr>
            <p:cNvPr id="24588" name="Text Box 12"/>
            <p:cNvSpPr txBox="1">
              <a:spLocks noChangeArrowheads="1"/>
            </p:cNvSpPr>
            <p:nvPr/>
          </p:nvSpPr>
          <p:spPr bwMode="auto">
            <a:xfrm>
              <a:off x="2832" y="76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_</a:t>
              </a:r>
            </a:p>
          </p:txBody>
        </p: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2320" y="960"/>
              <a:ext cx="1146" cy="724"/>
              <a:chOff x="2022" y="672"/>
              <a:chExt cx="1146" cy="724"/>
            </a:xfrm>
          </p:grpSpPr>
          <p:sp>
            <p:nvSpPr>
              <p:cNvPr id="24590" name="Text Box 14"/>
              <p:cNvSpPr txBox="1">
                <a:spLocks noChangeArrowheads="1"/>
              </p:cNvSpPr>
              <p:nvPr/>
            </p:nvSpPr>
            <p:spPr bwMode="auto">
              <a:xfrm>
                <a:off x="2022" y="890"/>
                <a:ext cx="37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/>
                  <a:t>t</a:t>
                </a:r>
                <a:r>
                  <a:rPr lang="en-US"/>
                  <a:t> = </a:t>
                </a:r>
              </a:p>
            </p:txBody>
          </p:sp>
          <p:sp>
            <p:nvSpPr>
              <p:cNvPr id="24591" name="Text Box 15"/>
              <p:cNvSpPr txBox="1">
                <a:spLocks noChangeArrowheads="1"/>
              </p:cNvSpPr>
              <p:nvPr/>
            </p:nvSpPr>
            <p:spPr bwMode="auto">
              <a:xfrm>
                <a:off x="2496" y="672"/>
                <a:ext cx="52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X - </a:t>
                </a:r>
                <a:r>
                  <a:rPr lang="en-US">
                    <a:sym typeface="Symbol" pitchFamily="18" charset="2"/>
                  </a:rPr>
                  <a:t></a:t>
                </a:r>
                <a:endParaRPr lang="en-US"/>
              </a:p>
            </p:txBody>
          </p:sp>
          <p:sp>
            <p:nvSpPr>
              <p:cNvPr id="24592" name="Line 16"/>
              <p:cNvSpPr>
                <a:spLocks noChangeShapeType="1"/>
              </p:cNvSpPr>
              <p:nvPr/>
            </p:nvSpPr>
            <p:spPr bwMode="auto">
              <a:xfrm>
                <a:off x="2448" y="1056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3" name="Text Box 17"/>
              <p:cNvSpPr txBox="1">
                <a:spLocks noChangeArrowheads="1"/>
              </p:cNvSpPr>
              <p:nvPr/>
            </p:nvSpPr>
            <p:spPr bwMode="auto">
              <a:xfrm>
                <a:off x="2613" y="1108"/>
                <a:ext cx="28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ym typeface="Symbol" pitchFamily="18" charset="2"/>
                  </a:rPr>
                  <a:t>s</a:t>
                </a:r>
                <a:r>
                  <a:rPr lang="en-US" baseline="-25000">
                    <a:sym typeface="Symbol" pitchFamily="18" charset="2"/>
                  </a:rPr>
                  <a:t>X</a:t>
                </a:r>
                <a:endParaRPr lang="en-US"/>
              </a:p>
            </p:txBody>
          </p:sp>
          <p:sp>
            <p:nvSpPr>
              <p:cNvPr id="24594" name="Text Box 18"/>
              <p:cNvSpPr txBox="1">
                <a:spLocks noChangeArrowheads="1"/>
              </p:cNvSpPr>
              <p:nvPr/>
            </p:nvSpPr>
            <p:spPr bwMode="auto">
              <a:xfrm>
                <a:off x="2736" y="1056"/>
                <a:ext cx="1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-</a:t>
                </a:r>
              </a:p>
            </p:txBody>
          </p:sp>
        </p:grpSp>
      </p:grpSp>
      <p:sp>
        <p:nvSpPr>
          <p:cNvPr id="24581" name="Line 19"/>
          <p:cNvSpPr>
            <a:spLocks noChangeShapeType="1"/>
          </p:cNvSpPr>
          <p:nvPr/>
        </p:nvSpPr>
        <p:spPr bwMode="auto">
          <a:xfrm flipH="1" flipV="1">
            <a:off x="5257800" y="4953000"/>
            <a:ext cx="1447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Text Box 20"/>
          <p:cNvSpPr txBox="1">
            <a:spLocks noChangeArrowheads="1"/>
          </p:cNvSpPr>
          <p:nvPr/>
        </p:nvSpPr>
        <p:spPr bwMode="auto">
          <a:xfrm>
            <a:off x="6624638" y="5375275"/>
            <a:ext cx="773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s</a:t>
            </a:r>
            <a:r>
              <a:rPr lang="en-US" baseline="-25000"/>
              <a:t>X</a:t>
            </a:r>
            <a:r>
              <a:rPr lang="en-US"/>
              <a:t> = </a:t>
            </a:r>
          </a:p>
        </p:txBody>
      </p:sp>
      <p:sp>
        <p:nvSpPr>
          <p:cNvPr id="24583" name="Text Box 21"/>
          <p:cNvSpPr txBox="1">
            <a:spLocks noChangeArrowheads="1"/>
          </p:cNvSpPr>
          <p:nvPr/>
        </p:nvSpPr>
        <p:spPr bwMode="auto">
          <a:xfrm>
            <a:off x="7467600" y="5105400"/>
            <a:ext cx="30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s</a:t>
            </a:r>
          </a:p>
        </p:txBody>
      </p:sp>
      <p:sp>
        <p:nvSpPr>
          <p:cNvPr id="24584" name="Line 22"/>
          <p:cNvSpPr>
            <a:spLocks noChangeShapeType="1"/>
          </p:cNvSpPr>
          <p:nvPr/>
        </p:nvSpPr>
        <p:spPr bwMode="auto">
          <a:xfrm>
            <a:off x="7315200" y="5638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Text Box 23"/>
          <p:cNvSpPr txBox="1">
            <a:spLocks noChangeArrowheads="1"/>
          </p:cNvSpPr>
          <p:nvPr/>
        </p:nvSpPr>
        <p:spPr bwMode="auto">
          <a:xfrm>
            <a:off x="7153275" y="5673725"/>
            <a:ext cx="630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ym typeface="Symbol" pitchFamily="18" charset="2"/>
              </a:rPr>
              <a:t> </a:t>
            </a:r>
            <a:r>
              <a:rPr lang="en-US" i="1">
                <a:sym typeface="Symbol" pitchFamily="18" charset="2"/>
              </a:rPr>
              <a:t>N</a:t>
            </a:r>
            <a:endParaRPr lang="en-US"/>
          </a:p>
        </p:txBody>
      </p:sp>
      <p:sp>
        <p:nvSpPr>
          <p:cNvPr id="24586" name="Line 24"/>
          <p:cNvSpPr>
            <a:spLocks noChangeShapeType="1"/>
          </p:cNvSpPr>
          <p:nvPr/>
        </p:nvSpPr>
        <p:spPr bwMode="auto">
          <a:xfrm>
            <a:off x="7467600" y="571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Text Box 25"/>
          <p:cNvSpPr txBox="1">
            <a:spLocks noChangeArrowheads="1"/>
          </p:cNvSpPr>
          <p:nvPr/>
        </p:nvSpPr>
        <p:spPr bwMode="auto">
          <a:xfrm>
            <a:off x="6781800" y="5257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-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685800" y="533400"/>
          <a:ext cx="7812088" cy="4945063"/>
        </p:xfrm>
        <a:graphic>
          <a:graphicData uri="http://schemas.openxmlformats.org/presentationml/2006/ole">
            <p:oleObj spid="_x0000_s9218" name="Image" r:id="rId4" imgW="7811590" imgH="4944165" progId="">
              <p:embed/>
            </p:oleObj>
          </a:graphicData>
        </a:graphic>
      </p:graphicFrame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539750" y="5676900"/>
            <a:ext cx="822325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The t-distribution is a family of distributions varying by degrees of freedom (</a:t>
            </a:r>
            <a:r>
              <a:rPr lang="en-US" sz="1800" i="1"/>
              <a:t>d.f.</a:t>
            </a:r>
            <a:r>
              <a:rPr lang="en-US" sz="1800"/>
              <a:t>, where</a:t>
            </a:r>
          </a:p>
          <a:p>
            <a:r>
              <a:rPr lang="en-US" sz="1800" i="1"/>
              <a:t>d.f.</a:t>
            </a:r>
            <a:r>
              <a:rPr lang="en-US" sz="1800"/>
              <a:t>=</a:t>
            </a:r>
            <a:r>
              <a:rPr lang="en-US" sz="1800" i="1"/>
              <a:t>n</a:t>
            </a:r>
            <a:r>
              <a:rPr lang="en-US" sz="1800"/>
              <a:t>-1).  At </a:t>
            </a:r>
            <a:r>
              <a:rPr lang="en-US" sz="1800" i="1"/>
              <a:t>d.f.</a:t>
            </a:r>
            <a:r>
              <a:rPr lang="en-US" sz="1800"/>
              <a:t> =</a:t>
            </a:r>
            <a:r>
              <a:rPr lang="en-US" sz="2000"/>
              <a:t> </a:t>
            </a:r>
            <a:r>
              <a:rPr lang="en-US" sz="2000">
                <a:sym typeface="Symbol" pitchFamily="18" charset="2"/>
              </a:rPr>
              <a:t></a:t>
            </a:r>
            <a:r>
              <a:rPr lang="en-US" sz="1800">
                <a:sym typeface="Symbol" pitchFamily="18" charset="2"/>
              </a:rPr>
              <a:t>, but at smaller than that, the tails are fatter.</a:t>
            </a:r>
            <a:endParaRPr lang="en-US" sz="18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038600" y="3200400"/>
            <a:ext cx="1389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df = N - </a:t>
            </a:r>
            <a:r>
              <a:rPr lang="en-US"/>
              <a:t>1</a:t>
            </a:r>
            <a:endParaRPr lang="en-US" i="1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413125" y="1717675"/>
            <a:ext cx="2671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Degrees of Freedom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381000"/>
            <a:ext cx="4562475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2057400" y="1371600"/>
            <a:ext cx="61118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Problem</a:t>
            </a:r>
          </a:p>
          <a:p>
            <a:endParaRPr lang="en-US"/>
          </a:p>
          <a:p>
            <a:r>
              <a:rPr lang="en-US"/>
              <a:t>Sample:</a:t>
            </a:r>
          </a:p>
          <a:p>
            <a:endParaRPr lang="en-US"/>
          </a:p>
          <a:p>
            <a:r>
              <a:rPr lang="en-US"/>
              <a:t>Mean = 54.2</a:t>
            </a:r>
          </a:p>
          <a:p>
            <a:r>
              <a:rPr lang="en-US"/>
              <a:t>SD = 2.4</a:t>
            </a:r>
          </a:p>
          <a:p>
            <a:r>
              <a:rPr lang="en-US"/>
              <a:t>N = 16</a:t>
            </a:r>
          </a:p>
          <a:p>
            <a:endParaRPr lang="en-US"/>
          </a:p>
          <a:p>
            <a:r>
              <a:rPr lang="en-US"/>
              <a:t>Do you think that this sample could have been drawn from a population with </a:t>
            </a:r>
            <a:r>
              <a:rPr lang="en-US">
                <a:sym typeface="Symbol" pitchFamily="18" charset="2"/>
              </a:rPr>
              <a:t> = 50?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2057400" y="1371600"/>
            <a:ext cx="61118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Problem</a:t>
            </a:r>
          </a:p>
          <a:p>
            <a:endParaRPr lang="en-US"/>
          </a:p>
          <a:p>
            <a:r>
              <a:rPr lang="en-US"/>
              <a:t>Sample:</a:t>
            </a:r>
          </a:p>
          <a:p>
            <a:endParaRPr lang="en-US"/>
          </a:p>
          <a:p>
            <a:r>
              <a:rPr lang="en-US"/>
              <a:t>Mean = 54.2</a:t>
            </a:r>
          </a:p>
          <a:p>
            <a:r>
              <a:rPr lang="en-US"/>
              <a:t>SD = 2.4</a:t>
            </a:r>
          </a:p>
          <a:p>
            <a:r>
              <a:rPr lang="en-US"/>
              <a:t>N = 16</a:t>
            </a:r>
          </a:p>
          <a:p>
            <a:endParaRPr lang="en-US"/>
          </a:p>
          <a:p>
            <a:r>
              <a:rPr lang="en-US"/>
              <a:t>Do you think that this sample could have been drawn from a population with </a:t>
            </a:r>
            <a:r>
              <a:rPr lang="en-US">
                <a:sym typeface="Symbol" pitchFamily="18" charset="2"/>
              </a:rPr>
              <a:t> = 50?</a:t>
            </a:r>
            <a:endParaRPr lang="en-US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858000" y="52578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7788275" y="49117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_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975475" y="5216525"/>
            <a:ext cx="1819275" cy="1149350"/>
            <a:chOff x="2022" y="672"/>
            <a:chExt cx="1146" cy="724"/>
          </a:xfrm>
        </p:grpSpPr>
        <p:sp>
          <p:nvSpPr>
            <p:cNvPr id="28678" name="Text Box 7"/>
            <p:cNvSpPr txBox="1">
              <a:spLocks noChangeArrowheads="1"/>
            </p:cNvSpPr>
            <p:nvPr/>
          </p:nvSpPr>
          <p:spPr bwMode="auto">
            <a:xfrm>
              <a:off x="2022" y="890"/>
              <a:ext cx="37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i="1">
                  <a:solidFill>
                    <a:srgbClr val="FF0000"/>
                  </a:solidFill>
                </a:rPr>
                <a:t>t</a:t>
              </a:r>
              <a:r>
                <a:rPr lang="en-US">
                  <a:solidFill>
                    <a:srgbClr val="FF0000"/>
                  </a:solidFill>
                </a:rPr>
                <a:t> = </a:t>
              </a:r>
            </a:p>
          </p:txBody>
        </p:sp>
        <p:sp>
          <p:nvSpPr>
            <p:cNvPr id="28679" name="Text Box 8"/>
            <p:cNvSpPr txBox="1">
              <a:spLocks noChangeArrowheads="1"/>
            </p:cNvSpPr>
            <p:nvPr/>
          </p:nvSpPr>
          <p:spPr bwMode="auto">
            <a:xfrm>
              <a:off x="2496" y="672"/>
              <a:ext cx="52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solidFill>
                    <a:srgbClr val="FF0000"/>
                  </a:solidFill>
                </a:rPr>
                <a:t>X - </a:t>
              </a:r>
              <a:r>
                <a:rPr lang="en-US">
                  <a:solidFill>
                    <a:srgbClr val="FF0000"/>
                  </a:solidFill>
                  <a:sym typeface="Symbol" pitchFamily="18" charset="2"/>
                </a:rPr>
                <a:t>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8680" name="Line 9"/>
            <p:cNvSpPr>
              <a:spLocks noChangeShapeType="1"/>
            </p:cNvSpPr>
            <p:nvPr/>
          </p:nvSpPr>
          <p:spPr bwMode="auto">
            <a:xfrm>
              <a:off x="2448" y="1056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1" name="Text Box 10"/>
            <p:cNvSpPr txBox="1">
              <a:spLocks noChangeArrowheads="1"/>
            </p:cNvSpPr>
            <p:nvPr/>
          </p:nvSpPr>
          <p:spPr bwMode="auto">
            <a:xfrm>
              <a:off x="2613" y="1108"/>
              <a:ext cx="2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solidFill>
                    <a:srgbClr val="FF0000"/>
                  </a:solidFill>
                  <a:sym typeface="Symbol" pitchFamily="18" charset="2"/>
                </a:rPr>
                <a:t>s</a:t>
              </a:r>
              <a:r>
                <a:rPr lang="en-US" baseline="-25000">
                  <a:solidFill>
                    <a:srgbClr val="FF0000"/>
                  </a:solidFill>
                  <a:sym typeface="Symbol" pitchFamily="18" charset="2"/>
                </a:rPr>
                <a:t>X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8682" name="Text Box 11"/>
            <p:cNvSpPr txBox="1">
              <a:spLocks noChangeArrowheads="1"/>
            </p:cNvSpPr>
            <p:nvPr/>
          </p:nvSpPr>
          <p:spPr bwMode="auto">
            <a:xfrm>
              <a:off x="2736" y="1056"/>
              <a:ext cx="1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solidFill>
                    <a:srgbClr val="FF0000"/>
                  </a:solidFill>
                </a:rPr>
                <a:t>-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127125" y="1641475"/>
            <a:ext cx="62642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The mean for the sample of 54.2 (sd = 2.4) was significantly different from a hypothesized population mean of 50, </a:t>
            </a:r>
            <a:r>
              <a:rPr lang="en-US" i="1"/>
              <a:t>t</a:t>
            </a:r>
            <a:r>
              <a:rPr lang="en-US"/>
              <a:t>(15) = 7.0, </a:t>
            </a:r>
            <a:r>
              <a:rPr lang="en-US" i="1"/>
              <a:t>p</a:t>
            </a:r>
            <a:r>
              <a:rPr lang="en-US"/>
              <a:t> &lt; .001.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127125" y="1641475"/>
            <a:ext cx="62642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The mean for the sample of 54.2 (sd = 2.4) was significantly </a:t>
            </a:r>
            <a:r>
              <a:rPr lang="en-US">
                <a:solidFill>
                  <a:srgbClr val="FF0000"/>
                </a:solidFill>
              </a:rPr>
              <a:t>reliably</a:t>
            </a:r>
            <a:r>
              <a:rPr lang="en-US"/>
              <a:t>  different from a hypothesized population mean of 50, </a:t>
            </a:r>
            <a:r>
              <a:rPr lang="en-US" i="1"/>
              <a:t>t</a:t>
            </a:r>
            <a:r>
              <a:rPr lang="en-US"/>
              <a:t>(15) = 7.0, </a:t>
            </a:r>
            <a:r>
              <a:rPr lang="en-US" i="1"/>
              <a:t>p</a:t>
            </a:r>
            <a:r>
              <a:rPr lang="en-US"/>
              <a:t> &lt; .001.</a:t>
            </a:r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1143000" y="22860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3124200" y="838200"/>
          <a:ext cx="2771775" cy="2981325"/>
        </p:xfrm>
        <a:graphic>
          <a:graphicData uri="http://schemas.openxmlformats.org/presentationml/2006/ole">
            <p:oleObj spid="_x0000_s10242" name="Image" r:id="rId4" imgW="2771429" imgH="2980952" progId="">
              <p:embed/>
            </p:oleObj>
          </a:graphicData>
        </a:graphic>
      </p:graphicFrame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657600" y="2057400"/>
            <a:ext cx="1503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Population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019800" y="4419600"/>
            <a:ext cx="1066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A</a:t>
            </a:r>
            <a:r>
              <a:rPr lang="en-US"/>
              <a:t> </a:t>
            </a:r>
          </a:p>
          <a:p>
            <a:pPr algn="ctr"/>
            <a:endParaRPr lang="en-US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5105400" y="3124200"/>
            <a:ext cx="1371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7086600" y="2438400"/>
            <a:ext cx="11430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B</a:t>
            </a:r>
            <a:r>
              <a:rPr lang="en-US"/>
              <a:t> </a:t>
            </a:r>
          </a:p>
          <a:p>
            <a:pPr algn="ctr"/>
            <a:endParaRPr lang="en-US" baseline="-25000"/>
          </a:p>
        </p:txBody>
      </p:sp>
      <p:sp>
        <p:nvSpPr>
          <p:cNvPr id="8199" name="Rectangle 9"/>
          <p:cNvSpPr>
            <a:spLocks noChangeArrowheads="1"/>
          </p:cNvSpPr>
          <p:nvPr/>
        </p:nvSpPr>
        <p:spPr bwMode="auto">
          <a:xfrm>
            <a:off x="2819400" y="4343400"/>
            <a:ext cx="11430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E</a:t>
            </a:r>
            <a:r>
              <a:rPr lang="en-US"/>
              <a:t> </a:t>
            </a:r>
          </a:p>
          <a:p>
            <a:pPr algn="ctr"/>
            <a:endParaRPr lang="en-US" baseline="-25000"/>
          </a:p>
        </p:txBody>
      </p:sp>
      <p:sp>
        <p:nvSpPr>
          <p:cNvPr id="8200" name="Rectangle 10"/>
          <p:cNvSpPr>
            <a:spLocks noChangeArrowheads="1"/>
          </p:cNvSpPr>
          <p:nvPr/>
        </p:nvSpPr>
        <p:spPr bwMode="auto">
          <a:xfrm>
            <a:off x="1066800" y="1447800"/>
            <a:ext cx="11430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D</a:t>
            </a:r>
            <a:r>
              <a:rPr lang="en-US"/>
              <a:t> </a:t>
            </a:r>
          </a:p>
        </p:txBody>
      </p:sp>
      <p:sp>
        <p:nvSpPr>
          <p:cNvPr id="8201" name="Rectangle 11"/>
          <p:cNvSpPr>
            <a:spLocks noChangeArrowheads="1"/>
          </p:cNvSpPr>
          <p:nvPr/>
        </p:nvSpPr>
        <p:spPr bwMode="auto">
          <a:xfrm>
            <a:off x="6172200" y="914400"/>
            <a:ext cx="12192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C</a:t>
            </a:r>
            <a:r>
              <a:rPr lang="en-US"/>
              <a:t> </a:t>
            </a:r>
          </a:p>
          <a:p>
            <a:pPr algn="ctr"/>
            <a:endParaRPr lang="en-US" baseline="-25000"/>
          </a:p>
        </p:txBody>
      </p:sp>
      <p:sp>
        <p:nvSpPr>
          <p:cNvPr id="8202" name="Text Box 15"/>
          <p:cNvSpPr txBox="1">
            <a:spLocks noChangeArrowheads="1"/>
          </p:cNvSpPr>
          <p:nvPr/>
        </p:nvSpPr>
        <p:spPr bwMode="auto">
          <a:xfrm>
            <a:off x="3124200" y="44958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_</a:t>
            </a:r>
          </a:p>
        </p:txBody>
      </p:sp>
      <p:sp>
        <p:nvSpPr>
          <p:cNvPr id="8203" name="Line 16"/>
          <p:cNvSpPr>
            <a:spLocks noChangeShapeType="1"/>
          </p:cNvSpPr>
          <p:nvPr/>
        </p:nvSpPr>
        <p:spPr bwMode="auto">
          <a:xfrm flipH="1">
            <a:off x="3581400" y="3352800"/>
            <a:ext cx="381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4" name="Line 17"/>
          <p:cNvSpPr>
            <a:spLocks noChangeShapeType="1"/>
          </p:cNvSpPr>
          <p:nvPr/>
        </p:nvSpPr>
        <p:spPr bwMode="auto">
          <a:xfrm flipH="1" flipV="1">
            <a:off x="2438400" y="2057400"/>
            <a:ext cx="1143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5" name="Line 18"/>
          <p:cNvSpPr>
            <a:spLocks noChangeShapeType="1"/>
          </p:cNvSpPr>
          <p:nvPr/>
        </p:nvSpPr>
        <p:spPr bwMode="auto">
          <a:xfrm flipV="1">
            <a:off x="5105400" y="16002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6" name="Line 19"/>
          <p:cNvSpPr>
            <a:spLocks noChangeShapeType="1"/>
          </p:cNvSpPr>
          <p:nvPr/>
        </p:nvSpPr>
        <p:spPr bwMode="auto">
          <a:xfrm>
            <a:off x="5181600" y="2590800"/>
            <a:ext cx="1752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Text Box 32"/>
          <p:cNvSpPr txBox="1">
            <a:spLocks noChangeArrowheads="1"/>
          </p:cNvSpPr>
          <p:nvPr/>
        </p:nvSpPr>
        <p:spPr bwMode="auto">
          <a:xfrm>
            <a:off x="4251325" y="2625725"/>
            <a:ext cx="587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ym typeface="Symbol" pitchFamily="18" charset="2"/>
              </a:rPr>
              <a:t></a:t>
            </a:r>
            <a:r>
              <a:rPr lang="en-US" i="1" baseline="-25000">
                <a:sym typeface="Symbol" pitchFamily="18" charset="2"/>
              </a:rPr>
              <a:t>XY</a:t>
            </a:r>
            <a:endParaRPr lang="en-US" i="1">
              <a:sym typeface="Symbol" pitchFamily="18" charset="2"/>
            </a:endParaRPr>
          </a:p>
        </p:txBody>
      </p:sp>
      <p:sp>
        <p:nvSpPr>
          <p:cNvPr id="8208" name="Text Box 33"/>
          <p:cNvSpPr txBox="1">
            <a:spLocks noChangeArrowheads="1"/>
          </p:cNvSpPr>
          <p:nvPr/>
        </p:nvSpPr>
        <p:spPr bwMode="auto">
          <a:xfrm>
            <a:off x="6537325" y="14890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  <a:endParaRPr lang="en-US" i="1"/>
          </a:p>
        </p:txBody>
      </p:sp>
      <p:sp>
        <p:nvSpPr>
          <p:cNvPr id="8209" name="Text Box 34"/>
          <p:cNvSpPr txBox="1">
            <a:spLocks noChangeArrowheads="1"/>
          </p:cNvSpPr>
          <p:nvPr/>
        </p:nvSpPr>
        <p:spPr bwMode="auto">
          <a:xfrm>
            <a:off x="7451725" y="29368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  <p:sp>
        <p:nvSpPr>
          <p:cNvPr id="8210" name="Text Box 35"/>
          <p:cNvSpPr txBox="1">
            <a:spLocks noChangeArrowheads="1"/>
          </p:cNvSpPr>
          <p:nvPr/>
        </p:nvSpPr>
        <p:spPr bwMode="auto">
          <a:xfrm>
            <a:off x="6308725" y="48418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  <p:sp>
        <p:nvSpPr>
          <p:cNvPr id="8211" name="Text Box 36"/>
          <p:cNvSpPr txBox="1">
            <a:spLocks noChangeArrowheads="1"/>
          </p:cNvSpPr>
          <p:nvPr/>
        </p:nvSpPr>
        <p:spPr bwMode="auto">
          <a:xfrm>
            <a:off x="3184525" y="48418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  <p:sp>
        <p:nvSpPr>
          <p:cNvPr id="8212" name="Text Box 37"/>
          <p:cNvSpPr txBox="1">
            <a:spLocks noChangeArrowheads="1"/>
          </p:cNvSpPr>
          <p:nvPr/>
        </p:nvSpPr>
        <p:spPr bwMode="auto">
          <a:xfrm>
            <a:off x="1355725" y="20986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026"/>
          <p:cNvSpPr txBox="1">
            <a:spLocks noChangeArrowheads="1"/>
          </p:cNvSpPr>
          <p:nvPr/>
        </p:nvSpPr>
        <p:spPr bwMode="auto">
          <a:xfrm>
            <a:off x="1508125" y="1031875"/>
            <a:ext cx="66452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The </a:t>
            </a:r>
            <a:r>
              <a:rPr lang="en-US" i="1" dirty="0"/>
              <a:t>t</a:t>
            </a:r>
            <a:r>
              <a:rPr lang="en-US" dirty="0"/>
              <a:t> distribution, at </a:t>
            </a:r>
            <a:r>
              <a:rPr lang="en-US" i="1" dirty="0"/>
              <a:t>N</a:t>
            </a:r>
            <a:r>
              <a:rPr lang="en-US" dirty="0"/>
              <a:t>-2 degrees of freedom, can be used to test the probability that the statistic </a:t>
            </a:r>
            <a:r>
              <a:rPr lang="en-US" i="1" dirty="0"/>
              <a:t>r</a:t>
            </a:r>
            <a:r>
              <a:rPr lang="en-US" dirty="0"/>
              <a:t> was drawn from a population with </a:t>
            </a:r>
            <a:r>
              <a:rPr lang="en-US" dirty="0">
                <a:sym typeface="Symbol" pitchFamily="18" charset="2"/>
              </a:rPr>
              <a:t> = 0.  Table C.</a:t>
            </a:r>
          </a:p>
          <a:p>
            <a:endParaRPr lang="en-US" dirty="0">
              <a:sym typeface="Symbol" pitchFamily="18" charset="2"/>
            </a:endParaRPr>
          </a:p>
          <a:p>
            <a:pPr algn="ctr"/>
            <a:r>
              <a:rPr lang="en-US" dirty="0">
                <a:sym typeface="Symbol" pitchFamily="18" charset="2"/>
              </a:rPr>
              <a:t>H</a:t>
            </a:r>
            <a:r>
              <a:rPr lang="en-US" baseline="-25000" dirty="0">
                <a:sym typeface="Symbol" pitchFamily="18" charset="2"/>
              </a:rPr>
              <a:t>0</a:t>
            </a:r>
            <a:r>
              <a:rPr lang="en-US" dirty="0">
                <a:sym typeface="Symbol" pitchFamily="18" charset="2"/>
              </a:rPr>
              <a:t> :  </a:t>
            </a:r>
            <a:r>
              <a:rPr lang="en-US" baseline="-25000" dirty="0">
                <a:sym typeface="Symbol" pitchFamily="18" charset="2"/>
              </a:rPr>
              <a:t>XY</a:t>
            </a:r>
            <a:r>
              <a:rPr lang="en-US" dirty="0">
                <a:sym typeface="Symbol" pitchFamily="18" charset="2"/>
              </a:rPr>
              <a:t> = 0</a:t>
            </a:r>
          </a:p>
          <a:p>
            <a:pPr algn="ctr"/>
            <a:endParaRPr lang="en-US" dirty="0">
              <a:sym typeface="Symbol" pitchFamily="18" charset="2"/>
            </a:endParaRPr>
          </a:p>
          <a:p>
            <a:pPr algn="ctr"/>
            <a:r>
              <a:rPr lang="en-US" dirty="0">
                <a:sym typeface="Symbol" pitchFamily="18" charset="2"/>
              </a:rPr>
              <a:t>H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 :  </a:t>
            </a:r>
            <a:r>
              <a:rPr lang="en-US" baseline="-25000" dirty="0">
                <a:sym typeface="Symbol" pitchFamily="18" charset="2"/>
              </a:rPr>
              <a:t>XY</a:t>
            </a:r>
            <a:r>
              <a:rPr lang="en-US" dirty="0">
                <a:sym typeface="Symbol" pitchFamily="18" charset="2"/>
              </a:rPr>
              <a:t>  0</a:t>
            </a:r>
          </a:p>
          <a:p>
            <a:pPr algn="ctr"/>
            <a:endParaRPr lang="en-US" dirty="0">
              <a:sym typeface="Symbol" pitchFamily="18" charset="2"/>
            </a:endParaRPr>
          </a:p>
          <a:p>
            <a:r>
              <a:rPr lang="en-US" dirty="0">
                <a:sym typeface="Symbol" pitchFamily="18" charset="2"/>
              </a:rPr>
              <a:t>where</a:t>
            </a:r>
          </a:p>
          <a:p>
            <a:endParaRPr lang="en-US" dirty="0">
              <a:sym typeface="Symbol" pitchFamily="18" charset="2"/>
            </a:endParaRPr>
          </a:p>
          <a:p>
            <a:endParaRPr lang="en-US" dirty="0">
              <a:sym typeface="Symbol" pitchFamily="18" charset="2"/>
            </a:endParaRPr>
          </a:p>
          <a:p>
            <a:endParaRPr lang="en-US" dirty="0">
              <a:sym typeface="Symbol" pitchFamily="18" charset="2"/>
            </a:endParaRPr>
          </a:p>
        </p:txBody>
      </p:sp>
      <p:grpSp>
        <p:nvGrpSpPr>
          <p:cNvPr id="2" name="Group 1042"/>
          <p:cNvGrpSpPr>
            <a:grpSpLocks/>
          </p:cNvGrpSpPr>
          <p:nvPr/>
        </p:nvGrpSpPr>
        <p:grpSpPr bwMode="auto">
          <a:xfrm>
            <a:off x="3429000" y="4495800"/>
            <a:ext cx="2301875" cy="1219200"/>
            <a:chOff x="2160" y="2832"/>
            <a:chExt cx="1450" cy="768"/>
          </a:xfrm>
        </p:grpSpPr>
        <p:grpSp>
          <p:nvGrpSpPr>
            <p:cNvPr id="3" name="Group 1039"/>
            <p:cNvGrpSpPr>
              <a:grpSpLocks/>
            </p:cNvGrpSpPr>
            <p:nvPr/>
          </p:nvGrpSpPr>
          <p:grpSpPr bwMode="auto">
            <a:xfrm>
              <a:off x="2650" y="2832"/>
              <a:ext cx="960" cy="768"/>
              <a:chOff x="1344" y="2762"/>
              <a:chExt cx="960" cy="768"/>
            </a:xfrm>
          </p:grpSpPr>
          <p:sp>
            <p:nvSpPr>
              <p:cNvPr id="31750" name="Text Box 1028"/>
              <p:cNvSpPr txBox="1">
                <a:spLocks noChangeArrowheads="1"/>
              </p:cNvSpPr>
              <p:nvPr/>
            </p:nvSpPr>
            <p:spPr bwMode="auto">
              <a:xfrm>
                <a:off x="1431" y="2762"/>
                <a:ext cx="767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i="1" dirty="0"/>
                  <a:t>r    N - 2</a:t>
                </a:r>
              </a:p>
            </p:txBody>
          </p:sp>
          <p:sp>
            <p:nvSpPr>
              <p:cNvPr id="31751" name="Line 1029"/>
              <p:cNvSpPr>
                <a:spLocks noChangeShapeType="1"/>
              </p:cNvSpPr>
              <p:nvPr/>
            </p:nvSpPr>
            <p:spPr bwMode="auto">
              <a:xfrm>
                <a:off x="1344" y="3120"/>
                <a:ext cx="9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2" name="Text Box 1030"/>
              <p:cNvSpPr txBox="1">
                <a:spLocks noChangeArrowheads="1"/>
              </p:cNvSpPr>
              <p:nvPr/>
            </p:nvSpPr>
            <p:spPr bwMode="auto">
              <a:xfrm>
                <a:off x="1526" y="3242"/>
                <a:ext cx="51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1 - </a:t>
                </a:r>
                <a:r>
                  <a:rPr lang="en-US" i="1"/>
                  <a:t>r</a:t>
                </a:r>
                <a:r>
                  <a:rPr lang="en-US" baseline="30000"/>
                  <a:t>2</a:t>
                </a:r>
                <a:endParaRPr lang="en-US"/>
              </a:p>
            </p:txBody>
          </p:sp>
          <p:sp>
            <p:nvSpPr>
              <p:cNvPr id="31753" name="Line 1031"/>
              <p:cNvSpPr>
                <a:spLocks noChangeShapeType="1"/>
              </p:cNvSpPr>
              <p:nvPr/>
            </p:nvSpPr>
            <p:spPr bwMode="auto">
              <a:xfrm>
                <a:off x="1536" y="3264"/>
                <a:ext cx="5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4" name="Line 1032"/>
              <p:cNvSpPr>
                <a:spLocks noChangeShapeType="1"/>
              </p:cNvSpPr>
              <p:nvPr/>
            </p:nvSpPr>
            <p:spPr bwMode="auto">
              <a:xfrm flipH="1">
                <a:off x="1488" y="3264"/>
                <a:ext cx="4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5" name="Line 1033"/>
              <p:cNvSpPr>
                <a:spLocks noChangeShapeType="1"/>
              </p:cNvSpPr>
              <p:nvPr/>
            </p:nvSpPr>
            <p:spPr bwMode="auto">
              <a:xfrm flipH="1" flipV="1">
                <a:off x="1440" y="3360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6" name="Line 1034"/>
              <p:cNvSpPr>
                <a:spLocks noChangeShapeType="1"/>
              </p:cNvSpPr>
              <p:nvPr/>
            </p:nvSpPr>
            <p:spPr bwMode="auto">
              <a:xfrm flipH="1">
                <a:off x="1392" y="3360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7" name="Line 1035"/>
              <p:cNvSpPr>
                <a:spLocks noChangeShapeType="1"/>
              </p:cNvSpPr>
              <p:nvPr/>
            </p:nvSpPr>
            <p:spPr bwMode="auto">
              <a:xfrm flipH="1">
                <a:off x="1584" y="2784"/>
                <a:ext cx="4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8" name="Line 1036"/>
              <p:cNvSpPr>
                <a:spLocks noChangeShapeType="1"/>
              </p:cNvSpPr>
              <p:nvPr/>
            </p:nvSpPr>
            <p:spPr bwMode="auto">
              <a:xfrm>
                <a:off x="1632" y="278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9" name="Line 1037"/>
              <p:cNvSpPr>
                <a:spLocks noChangeShapeType="1"/>
              </p:cNvSpPr>
              <p:nvPr/>
            </p:nvSpPr>
            <p:spPr bwMode="auto">
              <a:xfrm>
                <a:off x="1536" y="2928"/>
                <a:ext cx="48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0" name="Line 1038"/>
              <p:cNvSpPr>
                <a:spLocks noChangeShapeType="1"/>
              </p:cNvSpPr>
              <p:nvPr/>
            </p:nvSpPr>
            <p:spPr bwMode="auto">
              <a:xfrm>
                <a:off x="1536" y="2928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749" name="Text Box 1041"/>
            <p:cNvSpPr txBox="1">
              <a:spLocks noChangeArrowheads="1"/>
            </p:cNvSpPr>
            <p:nvPr/>
          </p:nvSpPr>
          <p:spPr bwMode="auto">
            <a:xfrm>
              <a:off x="2160" y="3024"/>
              <a:ext cx="3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i="1">
                  <a:sym typeface="Symbol" pitchFamily="18" charset="2"/>
                </a:rPr>
                <a:t>t</a:t>
              </a:r>
              <a:r>
                <a:rPr lang="en-US">
                  <a:sym typeface="Symbol" pitchFamily="18" charset="2"/>
                </a:rPr>
                <a:t> =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1368</Words>
  <Application>Microsoft Office PowerPoint</Application>
  <PresentationFormat>On-screen Show (4:3)</PresentationFormat>
  <Paragraphs>359</Paragraphs>
  <Slides>40</Slides>
  <Notes>34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Office Theme</vt:lpstr>
      <vt:lpstr>Image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Standard deviation.</vt:lpstr>
      <vt:lpstr>Standard Error of the Mean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hakuta</dc:creator>
  <cp:lastModifiedBy>hakuta</cp:lastModifiedBy>
  <cp:revision>22</cp:revision>
  <dcterms:created xsi:type="dcterms:W3CDTF">2011-10-24T16:07:41Z</dcterms:created>
  <dcterms:modified xsi:type="dcterms:W3CDTF">2012-10-22T17:16:38Z</dcterms:modified>
</cp:coreProperties>
</file>